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2" r:id="rId1"/>
  </p:sldMasterIdLst>
  <p:notesMasterIdLst>
    <p:notesMasterId r:id="rId58"/>
  </p:notesMasterIdLst>
  <p:sldIdLst>
    <p:sldId id="256" r:id="rId2"/>
    <p:sldId id="257" r:id="rId3"/>
    <p:sldId id="258" r:id="rId4"/>
    <p:sldId id="413" r:id="rId5"/>
    <p:sldId id="260" r:id="rId6"/>
    <p:sldId id="318" r:id="rId7"/>
    <p:sldId id="382" r:id="rId8"/>
    <p:sldId id="361" r:id="rId9"/>
    <p:sldId id="334" r:id="rId10"/>
    <p:sldId id="383" r:id="rId11"/>
    <p:sldId id="335" r:id="rId12"/>
    <p:sldId id="384" r:id="rId13"/>
    <p:sldId id="362" r:id="rId14"/>
    <p:sldId id="386" r:id="rId15"/>
    <p:sldId id="387" r:id="rId16"/>
    <p:sldId id="365" r:id="rId17"/>
    <p:sldId id="388" r:id="rId18"/>
    <p:sldId id="389" r:id="rId19"/>
    <p:sldId id="368" r:id="rId20"/>
    <p:sldId id="366" r:id="rId21"/>
    <p:sldId id="390" r:id="rId22"/>
    <p:sldId id="391" r:id="rId23"/>
    <p:sldId id="392" r:id="rId24"/>
    <p:sldId id="264" r:id="rId25"/>
    <p:sldId id="393" r:id="rId26"/>
    <p:sldId id="394" r:id="rId27"/>
    <p:sldId id="395" r:id="rId28"/>
    <p:sldId id="270" r:id="rId29"/>
    <p:sldId id="266" r:id="rId30"/>
    <p:sldId id="282" r:id="rId31"/>
    <p:sldId id="396" r:id="rId32"/>
    <p:sldId id="376" r:id="rId33"/>
    <p:sldId id="284" r:id="rId34"/>
    <p:sldId id="400" r:id="rId35"/>
    <p:sldId id="378" r:id="rId36"/>
    <p:sldId id="401" r:id="rId37"/>
    <p:sldId id="402" r:id="rId38"/>
    <p:sldId id="404" r:id="rId39"/>
    <p:sldId id="403" r:id="rId40"/>
    <p:sldId id="405" r:id="rId41"/>
    <p:sldId id="406" r:id="rId42"/>
    <p:sldId id="289" r:id="rId43"/>
    <p:sldId id="347" r:id="rId44"/>
    <p:sldId id="379" r:id="rId45"/>
    <p:sldId id="414" r:id="rId46"/>
    <p:sldId id="409" r:id="rId47"/>
    <p:sldId id="407" r:id="rId48"/>
    <p:sldId id="408" r:id="rId49"/>
    <p:sldId id="348" r:id="rId50"/>
    <p:sldId id="292" r:id="rId51"/>
    <p:sldId id="410" r:id="rId52"/>
    <p:sldId id="380" r:id="rId53"/>
    <p:sldId id="415" r:id="rId54"/>
    <p:sldId id="411" r:id="rId55"/>
    <p:sldId id="311" r:id="rId56"/>
    <p:sldId id="412" r:id="rId5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84201" autoAdjust="0"/>
  </p:normalViewPr>
  <p:slideViewPr>
    <p:cSldViewPr>
      <p:cViewPr varScale="1">
        <p:scale>
          <a:sx n="82" d="100"/>
          <a:sy n="82" d="100"/>
        </p:scale>
        <p:origin x="76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78900CCD-8A10-4D49-BB79-792FE2AD7547}" type="datetimeFigureOut">
              <a:rPr lang="en-US"/>
              <a:pPr>
                <a:defRPr/>
              </a:pPr>
              <a:t>10/1/2018</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1D8EF7D4-693D-4308-8526-5D7856EBEEC3}" type="slidenum">
              <a:rPr lang="en-US"/>
              <a:pPr>
                <a:defRPr/>
              </a:pPr>
              <a:t>‹#›</a:t>
            </a:fld>
            <a:endParaRPr lang="en-US" dirty="0"/>
          </a:p>
        </p:txBody>
      </p:sp>
    </p:spTree>
    <p:extLst>
      <p:ext uri="{BB962C8B-B14F-4D97-AF65-F5344CB8AC3E}">
        <p14:creationId xmlns:p14="http://schemas.microsoft.com/office/powerpoint/2010/main" val="425808170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a:t>
            </a:fld>
            <a:endParaRPr lang="en-US" dirty="0"/>
          </a:p>
        </p:txBody>
      </p:sp>
    </p:spTree>
    <p:extLst>
      <p:ext uri="{BB962C8B-B14F-4D97-AF65-F5344CB8AC3E}">
        <p14:creationId xmlns:p14="http://schemas.microsoft.com/office/powerpoint/2010/main" val="10355411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10</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11</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12</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13</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14</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15</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16</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17</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18</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19</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a:t>
            </a:fld>
            <a:endParaRPr lang="en-US" dirty="0"/>
          </a:p>
        </p:txBody>
      </p:sp>
    </p:spTree>
    <p:extLst>
      <p:ext uri="{BB962C8B-B14F-4D97-AF65-F5344CB8AC3E}">
        <p14:creationId xmlns:p14="http://schemas.microsoft.com/office/powerpoint/2010/main" val="30343905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20</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21</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22</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23</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24</a:t>
            </a:fld>
            <a:endParaRPr lang="en-US" dirty="0"/>
          </a:p>
        </p:txBody>
      </p:sp>
    </p:spTree>
    <p:extLst>
      <p:ext uri="{BB962C8B-B14F-4D97-AF65-F5344CB8AC3E}">
        <p14:creationId xmlns:p14="http://schemas.microsoft.com/office/powerpoint/2010/main" val="7273878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25</a:t>
            </a:fld>
            <a:endParaRPr lang="en-US" dirty="0"/>
          </a:p>
        </p:txBody>
      </p:sp>
    </p:spTree>
    <p:extLst>
      <p:ext uri="{BB962C8B-B14F-4D97-AF65-F5344CB8AC3E}">
        <p14:creationId xmlns:p14="http://schemas.microsoft.com/office/powerpoint/2010/main" val="14461120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26</a:t>
            </a:fld>
            <a:endParaRPr lang="en-US" dirty="0"/>
          </a:p>
        </p:txBody>
      </p:sp>
    </p:spTree>
    <p:extLst>
      <p:ext uri="{BB962C8B-B14F-4D97-AF65-F5344CB8AC3E}">
        <p14:creationId xmlns:p14="http://schemas.microsoft.com/office/powerpoint/2010/main" val="14461120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27</a:t>
            </a:fld>
            <a:endParaRPr lang="en-US" dirty="0"/>
          </a:p>
        </p:txBody>
      </p:sp>
    </p:spTree>
    <p:extLst>
      <p:ext uri="{BB962C8B-B14F-4D97-AF65-F5344CB8AC3E}">
        <p14:creationId xmlns:p14="http://schemas.microsoft.com/office/powerpoint/2010/main" val="14461120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28</a:t>
            </a:fld>
            <a:endParaRPr lang="en-US" dirty="0"/>
          </a:p>
        </p:txBody>
      </p:sp>
    </p:spTree>
    <p:extLst>
      <p:ext uri="{BB962C8B-B14F-4D97-AF65-F5344CB8AC3E}">
        <p14:creationId xmlns:p14="http://schemas.microsoft.com/office/powerpoint/2010/main" val="2179144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29</a:t>
            </a:fld>
            <a:endParaRPr lang="en-US" dirty="0"/>
          </a:p>
        </p:txBody>
      </p:sp>
    </p:spTree>
    <p:extLst>
      <p:ext uri="{BB962C8B-B14F-4D97-AF65-F5344CB8AC3E}">
        <p14:creationId xmlns:p14="http://schemas.microsoft.com/office/powerpoint/2010/main" val="1446112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a:t>
            </a:fld>
            <a:endParaRPr lang="en-US" dirty="0"/>
          </a:p>
        </p:txBody>
      </p:sp>
    </p:spTree>
    <p:extLst>
      <p:ext uri="{BB962C8B-B14F-4D97-AF65-F5344CB8AC3E}">
        <p14:creationId xmlns:p14="http://schemas.microsoft.com/office/powerpoint/2010/main" val="32276103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30</a:t>
            </a:fld>
            <a:endParaRPr lang="en-US" dirty="0"/>
          </a:p>
        </p:txBody>
      </p:sp>
    </p:spTree>
    <p:extLst>
      <p:ext uri="{BB962C8B-B14F-4D97-AF65-F5344CB8AC3E}">
        <p14:creationId xmlns:p14="http://schemas.microsoft.com/office/powerpoint/2010/main" val="39667927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31</a:t>
            </a:fld>
            <a:endParaRPr lang="en-US" dirty="0"/>
          </a:p>
        </p:txBody>
      </p:sp>
    </p:spTree>
    <p:extLst>
      <p:ext uri="{BB962C8B-B14F-4D97-AF65-F5344CB8AC3E}">
        <p14:creationId xmlns:p14="http://schemas.microsoft.com/office/powerpoint/2010/main" val="14461120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32</a:t>
            </a:fld>
            <a:endParaRPr lang="en-US" dirty="0"/>
          </a:p>
        </p:txBody>
      </p:sp>
    </p:spTree>
    <p:extLst>
      <p:ext uri="{BB962C8B-B14F-4D97-AF65-F5344CB8AC3E}">
        <p14:creationId xmlns:p14="http://schemas.microsoft.com/office/powerpoint/2010/main" val="39868574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33</a:t>
            </a:fld>
            <a:endParaRPr lang="en-US" dirty="0"/>
          </a:p>
        </p:txBody>
      </p:sp>
    </p:spTree>
    <p:extLst>
      <p:ext uri="{BB962C8B-B14F-4D97-AF65-F5344CB8AC3E}">
        <p14:creationId xmlns:p14="http://schemas.microsoft.com/office/powerpoint/2010/main" val="26065053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34</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35</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36</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37</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38</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39</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a:t>
            </a:fld>
            <a:endParaRPr lang="en-US" dirty="0"/>
          </a:p>
        </p:txBody>
      </p:sp>
    </p:spTree>
    <p:extLst>
      <p:ext uri="{BB962C8B-B14F-4D97-AF65-F5344CB8AC3E}">
        <p14:creationId xmlns:p14="http://schemas.microsoft.com/office/powerpoint/2010/main" val="12983815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40</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41</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42</a:t>
            </a:fld>
            <a:endParaRPr lang="en-US" dirty="0"/>
          </a:p>
        </p:txBody>
      </p:sp>
    </p:spTree>
    <p:extLst>
      <p:ext uri="{BB962C8B-B14F-4D97-AF65-F5344CB8AC3E}">
        <p14:creationId xmlns:p14="http://schemas.microsoft.com/office/powerpoint/2010/main" val="369030894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43</a:t>
            </a:fld>
            <a:endParaRPr lang="en-US" dirty="0"/>
          </a:p>
        </p:txBody>
      </p:sp>
    </p:spTree>
    <p:extLst>
      <p:ext uri="{BB962C8B-B14F-4D97-AF65-F5344CB8AC3E}">
        <p14:creationId xmlns:p14="http://schemas.microsoft.com/office/powerpoint/2010/main" val="69655698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44</a:t>
            </a:fld>
            <a:endParaRPr lang="en-US" dirty="0"/>
          </a:p>
        </p:txBody>
      </p:sp>
    </p:spTree>
    <p:extLst>
      <p:ext uri="{BB962C8B-B14F-4D97-AF65-F5344CB8AC3E}">
        <p14:creationId xmlns:p14="http://schemas.microsoft.com/office/powerpoint/2010/main" val="69655698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46</a:t>
            </a:fld>
            <a:endParaRPr lang="en-US" dirty="0"/>
          </a:p>
        </p:txBody>
      </p:sp>
    </p:spTree>
    <p:extLst>
      <p:ext uri="{BB962C8B-B14F-4D97-AF65-F5344CB8AC3E}">
        <p14:creationId xmlns:p14="http://schemas.microsoft.com/office/powerpoint/2010/main" val="69655698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47</a:t>
            </a:fld>
            <a:endParaRPr lang="en-US" dirty="0"/>
          </a:p>
        </p:txBody>
      </p:sp>
    </p:spTree>
    <p:extLst>
      <p:ext uri="{BB962C8B-B14F-4D97-AF65-F5344CB8AC3E}">
        <p14:creationId xmlns:p14="http://schemas.microsoft.com/office/powerpoint/2010/main" val="6965569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48</a:t>
            </a:fld>
            <a:endParaRPr lang="en-US" dirty="0"/>
          </a:p>
        </p:txBody>
      </p:sp>
    </p:spTree>
    <p:extLst>
      <p:ext uri="{BB962C8B-B14F-4D97-AF65-F5344CB8AC3E}">
        <p14:creationId xmlns:p14="http://schemas.microsoft.com/office/powerpoint/2010/main" val="69655698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49</a:t>
            </a:fld>
            <a:endParaRPr lang="en-US" dirty="0"/>
          </a:p>
        </p:txBody>
      </p:sp>
    </p:spTree>
    <p:extLst>
      <p:ext uri="{BB962C8B-B14F-4D97-AF65-F5344CB8AC3E}">
        <p14:creationId xmlns:p14="http://schemas.microsoft.com/office/powerpoint/2010/main" val="369030894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50</a:t>
            </a:fld>
            <a:endParaRPr lang="en-US" dirty="0"/>
          </a:p>
        </p:txBody>
      </p:sp>
    </p:spTree>
    <p:extLst>
      <p:ext uri="{BB962C8B-B14F-4D97-AF65-F5344CB8AC3E}">
        <p14:creationId xmlns:p14="http://schemas.microsoft.com/office/powerpoint/2010/main" val="14229014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51</a:t>
            </a:fld>
            <a:endParaRPr lang="en-US" dirty="0"/>
          </a:p>
        </p:txBody>
      </p:sp>
    </p:spTree>
    <p:extLst>
      <p:ext uri="{BB962C8B-B14F-4D97-AF65-F5344CB8AC3E}">
        <p14:creationId xmlns:p14="http://schemas.microsoft.com/office/powerpoint/2010/main" val="142290143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52</a:t>
            </a:fld>
            <a:endParaRPr lang="en-US" dirty="0"/>
          </a:p>
        </p:txBody>
      </p:sp>
    </p:spTree>
    <p:extLst>
      <p:ext uri="{BB962C8B-B14F-4D97-AF65-F5344CB8AC3E}">
        <p14:creationId xmlns:p14="http://schemas.microsoft.com/office/powerpoint/2010/main" val="369030894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53</a:t>
            </a:fld>
            <a:endParaRPr lang="en-US" dirty="0"/>
          </a:p>
        </p:txBody>
      </p:sp>
    </p:spTree>
    <p:extLst>
      <p:ext uri="{BB962C8B-B14F-4D97-AF65-F5344CB8AC3E}">
        <p14:creationId xmlns:p14="http://schemas.microsoft.com/office/powerpoint/2010/main" val="361163700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54</a:t>
            </a:fld>
            <a:endParaRPr lang="en-US" dirty="0"/>
          </a:p>
        </p:txBody>
      </p:sp>
    </p:spTree>
    <p:extLst>
      <p:ext uri="{BB962C8B-B14F-4D97-AF65-F5344CB8AC3E}">
        <p14:creationId xmlns:p14="http://schemas.microsoft.com/office/powerpoint/2010/main" val="369030894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55</a:t>
            </a:fld>
            <a:endParaRPr lang="en-US" dirty="0"/>
          </a:p>
        </p:txBody>
      </p:sp>
    </p:spTree>
    <p:extLst>
      <p:ext uri="{BB962C8B-B14F-4D97-AF65-F5344CB8AC3E}">
        <p14:creationId xmlns:p14="http://schemas.microsoft.com/office/powerpoint/2010/main" val="263180377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56</a:t>
            </a:fld>
            <a:endParaRPr lang="en-US" dirty="0"/>
          </a:p>
        </p:txBody>
      </p:sp>
    </p:spTree>
    <p:extLst>
      <p:ext uri="{BB962C8B-B14F-4D97-AF65-F5344CB8AC3E}">
        <p14:creationId xmlns:p14="http://schemas.microsoft.com/office/powerpoint/2010/main" val="36386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6</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7</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8</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9</a:t>
            </a:fld>
            <a:endParaRPr lang="en-US" dirty="0"/>
          </a:p>
        </p:txBody>
      </p:sp>
    </p:spTree>
    <p:extLst>
      <p:ext uri="{BB962C8B-B14F-4D97-AF65-F5344CB8AC3E}">
        <p14:creationId xmlns:p14="http://schemas.microsoft.com/office/powerpoint/2010/main" val="30151610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dirty="0"/>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pPr>
              <a:defRPr/>
            </a:pPr>
            <a:fld id="{8B59E5BD-147E-4E9C-948E-193ECA920943}" type="datetime1">
              <a:rPr lang="en-US" smtClean="0"/>
              <a:t>10/1/2018</a:t>
            </a:fld>
            <a:endParaRPr lang="en-US" dirty="0"/>
          </a:p>
        </p:txBody>
      </p:sp>
      <p:sp>
        <p:nvSpPr>
          <p:cNvPr id="19" name="Footer Placeholder 18"/>
          <p:cNvSpPr>
            <a:spLocks noGrp="1"/>
          </p:cNvSpPr>
          <p:nvPr>
            <p:ph type="ftr" sz="quarter" idx="11"/>
          </p:nvPr>
        </p:nvSpPr>
        <p:spPr>
          <a:xfrm>
            <a:off x="4380072" y="6407944"/>
            <a:ext cx="2350681" cy="365125"/>
          </a:xfrm>
          <a:prstGeom prst="rect">
            <a:avLst/>
          </a:prstGeom>
        </p:spPr>
        <p:txBody>
          <a:bodyPr/>
          <a:lstStyle>
            <a:lvl1pPr>
              <a:defRPr>
                <a:solidFill>
                  <a:schemeClr val="accent1">
                    <a:tint val="20000"/>
                  </a:schemeClr>
                </a:solidFill>
              </a:defRPr>
            </a:lvl1pPr>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pPr>
              <a:defRPr/>
            </a:pPr>
            <a:fld id="{779199C9-98F9-422D-8DB5-945D31ACEA8F}" type="slidenum">
              <a:rPr lang="en-US" smtClean="0"/>
              <a:pPr>
                <a:defRPr/>
              </a:pPr>
              <a:t>‹#›</a:t>
            </a:fld>
            <a:endParaRPr lang="en-US" dirty="0"/>
          </a:p>
        </p:txBody>
      </p:sp>
      <p:pic>
        <p:nvPicPr>
          <p:cNvPr id="13" name="Picture 5" descr="Cengage.gif"/>
          <p:cNvPicPr>
            <a:picLocks noChangeAspect="1"/>
          </p:cNvPicPr>
          <p:nvPr userDrawn="1"/>
        </p:nvPicPr>
        <p:blipFill>
          <a:blip r:embed="rId3" cstate="print"/>
          <a:srcRect/>
          <a:stretch>
            <a:fillRect/>
          </a:stretch>
        </p:blipFill>
        <p:spPr bwMode="auto">
          <a:xfrm>
            <a:off x="0" y="0"/>
            <a:ext cx="1597025" cy="942975"/>
          </a:xfrm>
          <a:prstGeom prst="rect">
            <a:avLst/>
          </a:prstGeom>
          <a:noFill/>
          <a:ln w="9525">
            <a:noFill/>
            <a:miter lim="800000"/>
            <a:headEnd/>
            <a:tailEnd/>
          </a:ln>
        </p:spPr>
      </p:pic>
      <p:pic>
        <p:nvPicPr>
          <p:cNvPr id="14" name="Picture 2" descr="C:\renger\SADProject\SAD_New\new\SAD 9e_Home Page_Template_files\slide0001_image006.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858000" y="3962400"/>
            <a:ext cx="2286000" cy="2895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pPr>
              <a:defRPr/>
            </a:pPr>
            <a:fld id="{3FD1A3AB-B967-4000-B1EA-0D0CD290C6FC}" type="datetime1">
              <a:rPr lang="en-US" smtClean="0"/>
              <a:t>10/1/2018</a:t>
            </a:fld>
            <a:endParaRPr lang="en-US" dirty="0"/>
          </a:p>
        </p:txBody>
      </p:sp>
      <p:sp>
        <p:nvSpPr>
          <p:cNvPr id="5" name="Footer Placeholder 4"/>
          <p:cNvSpPr>
            <a:spLocks noGrp="1"/>
          </p:cNvSpPr>
          <p:nvPr>
            <p:ph type="ftr" sz="quarter" idx="11"/>
          </p:nvPr>
        </p:nvSpPr>
        <p:spPr>
          <a:xfrm>
            <a:off x="4380072" y="6407944"/>
            <a:ext cx="2350681" cy="365125"/>
          </a:xfrm>
          <a:prstGeom prst="rect">
            <a:avLst/>
          </a:prstGeom>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6" name="Slide Number Placeholder 5"/>
          <p:cNvSpPr>
            <a:spLocks noGrp="1"/>
          </p:cNvSpPr>
          <p:nvPr>
            <p:ph type="sldNum" sz="quarter" idx="12"/>
          </p:nvPr>
        </p:nvSpPr>
        <p:spPr/>
        <p:txBody>
          <a:bodyPr/>
          <a:lstStyle/>
          <a:p>
            <a:pPr>
              <a:defRPr/>
            </a:pPr>
            <a:fld id="{3FF7A705-15A9-4FB3-BB83-4414C5BD27ED}" type="slidenum">
              <a:rPr lang="en-US" smtClean="0"/>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pPr>
              <a:defRPr/>
            </a:pPr>
            <a:fld id="{363141DF-FBEA-48FC-AE55-D6A3BE68212A}" type="datetime1">
              <a:rPr lang="en-US" smtClean="0"/>
              <a:t>10/1/2018</a:t>
            </a:fld>
            <a:endParaRPr lang="en-US" dirty="0"/>
          </a:p>
        </p:txBody>
      </p:sp>
      <p:sp>
        <p:nvSpPr>
          <p:cNvPr id="5" name="Footer Placeholder 4"/>
          <p:cNvSpPr>
            <a:spLocks noGrp="1"/>
          </p:cNvSpPr>
          <p:nvPr>
            <p:ph type="ftr" sz="quarter" idx="11"/>
          </p:nvPr>
        </p:nvSpPr>
        <p:spPr>
          <a:xfrm>
            <a:off x="4380072" y="6407944"/>
            <a:ext cx="2350681" cy="365125"/>
          </a:xfrm>
          <a:prstGeom prst="rect">
            <a:avLst/>
          </a:prstGeom>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6" name="Slide Number Placeholder 5"/>
          <p:cNvSpPr>
            <a:spLocks noGrp="1"/>
          </p:cNvSpPr>
          <p:nvPr>
            <p:ph type="sldNum" sz="quarter" idx="12"/>
          </p:nvPr>
        </p:nvSpPr>
        <p:spPr/>
        <p:txBody>
          <a:bodyPr/>
          <a:lstStyle/>
          <a:p>
            <a:pPr>
              <a:defRPr/>
            </a:pPr>
            <a:fld id="{81824122-7DA4-439C-8E1C-2685A4CDC00B}" type="slidenum">
              <a:rPr lang="en-US" smtClean="0"/>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pPr>
              <a:defRPr/>
            </a:pPr>
            <a:fld id="{2D3C1A5E-BA36-48B3-82A2-268E6E295D8C}" type="datetime1">
              <a:rPr lang="en-US" smtClean="0"/>
              <a:t>10/1/2018</a:t>
            </a:fld>
            <a:endParaRPr lang="en-US" dirty="0"/>
          </a:p>
        </p:txBody>
      </p:sp>
      <p:sp>
        <p:nvSpPr>
          <p:cNvPr id="6" name="Slide Number Placeholder 5"/>
          <p:cNvSpPr>
            <a:spLocks noGrp="1"/>
          </p:cNvSpPr>
          <p:nvPr>
            <p:ph type="sldNum" sz="quarter" idx="12"/>
          </p:nvPr>
        </p:nvSpPr>
        <p:spPr/>
        <p:txBody>
          <a:bodyPr/>
          <a:lstStyle/>
          <a:p>
            <a:pPr>
              <a:defRPr/>
            </a:pPr>
            <a:fld id="{EB9CF567-92F2-4868-AE5F-6064AF3DA266}" type="slidenum">
              <a:rPr lang="en-US" smtClean="0"/>
              <a:pPr>
                <a:defRPr/>
              </a:pPr>
              <a:t>‹#›</a:t>
            </a:fld>
            <a:endParaRPr lang="en-US" dirty="0"/>
          </a:p>
        </p:txBody>
      </p:sp>
      <p:sp>
        <p:nvSpPr>
          <p:cNvPr id="7" name="Title 6"/>
          <p:cNvSpPr>
            <a:spLocks noGrp="1"/>
          </p:cNvSpPr>
          <p:nvPr>
            <p:ph type="title"/>
          </p:nvPr>
        </p:nvSpPr>
        <p:spPr/>
        <p:txBody>
          <a:bodyPr rtlCol="0"/>
          <a:lstStyle/>
          <a:p>
            <a:r>
              <a:rPr kumimoji="0" lang="en-US" dirty="0" smtClean="0"/>
              <a:t>Click to edit Master title style</a:t>
            </a:r>
            <a:endParaRPr kumimoji="0" lang="en-US" dirty="0"/>
          </a:p>
        </p:txBody>
      </p:sp>
      <p:sp>
        <p:nvSpPr>
          <p:cNvPr id="8"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pPr>
              <a:defRPr/>
            </a:pPr>
            <a:fld id="{9EAB90E9-7EB2-4E0B-8599-B5A5DCEC6898}" type="datetime1">
              <a:rPr lang="en-US" smtClean="0"/>
              <a:t>10/1/2018</a:t>
            </a:fld>
            <a:endParaRPr lang="en-US" dirty="0"/>
          </a:p>
        </p:txBody>
      </p:sp>
      <p:sp>
        <p:nvSpPr>
          <p:cNvPr id="6" name="Slide Number Placeholder 5"/>
          <p:cNvSpPr>
            <a:spLocks noGrp="1"/>
          </p:cNvSpPr>
          <p:nvPr>
            <p:ph type="sldNum" sz="quarter" idx="12"/>
          </p:nvPr>
        </p:nvSpPr>
        <p:spPr/>
        <p:txBody>
          <a:bodyPr/>
          <a:lstStyle/>
          <a:p>
            <a:pPr>
              <a:defRPr/>
            </a:pPr>
            <a:fld id="{4D2CAABE-7C30-4EA4-B5F3-01358C5E740E}" type="slidenum">
              <a:rPr lang="en-US" smtClean="0"/>
              <a:pPr>
                <a:defRPr/>
              </a:pPr>
              <a:t>‹#›</a:t>
            </a:fld>
            <a:endParaRPr lang="en-US" dirty="0"/>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dirty="0"/>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dirty="0"/>
          </a:p>
        </p:txBody>
      </p:sp>
      <p:sp>
        <p:nvSpPr>
          <p:cNvPr id="9"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pPr>
              <a:defRPr/>
            </a:pPr>
            <a:fld id="{834DF55E-B142-4791-90B3-5A7D0A01DE58}" type="datetime1">
              <a:rPr lang="en-US" smtClean="0"/>
              <a:t>10/1/2018</a:t>
            </a:fld>
            <a:endParaRPr lang="en-US" dirty="0"/>
          </a:p>
        </p:txBody>
      </p:sp>
      <p:sp>
        <p:nvSpPr>
          <p:cNvPr id="7" name="Slide Number Placeholder 6"/>
          <p:cNvSpPr>
            <a:spLocks noGrp="1"/>
          </p:cNvSpPr>
          <p:nvPr>
            <p:ph type="sldNum" sz="quarter" idx="12"/>
          </p:nvPr>
        </p:nvSpPr>
        <p:spPr/>
        <p:txBody>
          <a:bodyPr/>
          <a:lstStyle/>
          <a:p>
            <a:pPr>
              <a:defRPr/>
            </a:pPr>
            <a:fld id="{045C1710-DF5A-49B1-AD3F-FCC479A1A2A8}" type="slidenum">
              <a:rPr lang="en-US" smtClean="0"/>
              <a:pPr>
                <a:defRPr/>
              </a:pPr>
              <a:t>‹#›</a:t>
            </a:fld>
            <a:endParaRPr lang="en-US" dirty="0"/>
          </a:p>
        </p:txBody>
      </p:sp>
      <p:sp>
        <p:nvSpPr>
          <p:cNvPr id="8" name="Title 7"/>
          <p:cNvSpPr>
            <a:spLocks noGrp="1"/>
          </p:cNvSpPr>
          <p:nvPr>
            <p:ph type="title"/>
          </p:nvPr>
        </p:nvSpPr>
        <p:spPr/>
        <p:txBody>
          <a:bodyPr rtlCol="0"/>
          <a:lstStyle/>
          <a:p>
            <a:r>
              <a:rPr kumimoji="0" lang="en-US" smtClean="0"/>
              <a:t>Click to edit Master title style</a:t>
            </a:r>
            <a:endParaRPr kumimoji="0" lang="en-US"/>
          </a:p>
        </p:txBody>
      </p:sp>
      <p:sp>
        <p:nvSpPr>
          <p:cNvPr id="9"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pPr>
              <a:defRPr/>
            </a:pPr>
            <a:fld id="{0DDF3CF5-4215-43A9-8EE2-B3B2069C8A3B}" type="datetime1">
              <a:rPr lang="en-US" smtClean="0"/>
              <a:t>10/1/2018</a:t>
            </a:fld>
            <a:endParaRPr lang="en-US" dirty="0"/>
          </a:p>
        </p:txBody>
      </p:sp>
      <p:sp>
        <p:nvSpPr>
          <p:cNvPr id="8" name="Footer Placeholder 7"/>
          <p:cNvSpPr>
            <a:spLocks noGrp="1"/>
          </p:cNvSpPr>
          <p:nvPr>
            <p:ph type="ftr" sz="quarter" idx="11"/>
          </p:nvPr>
        </p:nvSpPr>
        <p:spPr>
          <a:xfrm>
            <a:off x="4380072" y="6407944"/>
            <a:ext cx="2350681" cy="365125"/>
          </a:xfrm>
          <a:prstGeom prst="rect">
            <a:avLst/>
          </a:prstGeom>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9" name="Slide Number Placeholder 8"/>
          <p:cNvSpPr>
            <a:spLocks noGrp="1"/>
          </p:cNvSpPr>
          <p:nvPr>
            <p:ph type="sldNum" sz="quarter" idx="12"/>
          </p:nvPr>
        </p:nvSpPr>
        <p:spPr/>
        <p:txBody>
          <a:bodyPr/>
          <a:lstStyle/>
          <a:p>
            <a:pPr>
              <a:defRPr/>
            </a:pPr>
            <a:fld id="{986D10E8-0367-4E5D-9E4A-DD9E1662923B}" type="slidenum">
              <a:rPr lang="en-US" smtClean="0"/>
              <a:pPr>
                <a:defRPr/>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a:defRPr/>
            </a:pPr>
            <a:fld id="{DA7FFC96-E505-4A31-A58D-835CB0FBF2EA}" type="datetime1">
              <a:rPr lang="en-US" smtClean="0"/>
              <a:t>10/1/2018</a:t>
            </a:fld>
            <a:endParaRPr lang="en-US" dirty="0"/>
          </a:p>
        </p:txBody>
      </p:sp>
      <p:sp>
        <p:nvSpPr>
          <p:cNvPr id="5" name="Slide Number Placeholder 4"/>
          <p:cNvSpPr>
            <a:spLocks noGrp="1"/>
          </p:cNvSpPr>
          <p:nvPr>
            <p:ph type="sldNum" sz="quarter" idx="12"/>
          </p:nvPr>
        </p:nvSpPr>
        <p:spPr/>
        <p:txBody>
          <a:bodyPr/>
          <a:lstStyle/>
          <a:p>
            <a:pPr>
              <a:defRPr/>
            </a:pPr>
            <a:fld id="{74182478-D854-4386-B19D-338899BFC4A3}" type="slidenum">
              <a:rPr lang="en-US" smtClean="0"/>
              <a:pPr>
                <a:defRPr/>
              </a:pPr>
              <a:t>‹#›</a:t>
            </a:fld>
            <a:endParaRPr lang="en-US" dirty="0"/>
          </a:p>
        </p:txBody>
      </p:sp>
      <p:sp>
        <p:nvSpPr>
          <p:cNvPr id="6" name="Title 5"/>
          <p:cNvSpPr>
            <a:spLocks noGrp="1"/>
          </p:cNvSpPr>
          <p:nvPr>
            <p:ph type="title"/>
          </p:nvPr>
        </p:nvSpPr>
        <p:spPr/>
        <p:txBody>
          <a:bodyPr rtlCol="0"/>
          <a:lstStyle/>
          <a:p>
            <a:r>
              <a:rPr kumimoji="0" lang="en-US" smtClean="0"/>
              <a:t>Click to edit Master title style</a:t>
            </a:r>
            <a:endParaRPr kumimoji="0" lang="en-US"/>
          </a:p>
        </p:txBody>
      </p:sp>
      <p:sp>
        <p:nvSpPr>
          <p:cNvPr id="7"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7F0B4AA5-15A4-44AC-B22D-7353668D83E2}" type="datetime1">
              <a:rPr lang="en-US" smtClean="0"/>
              <a:t>10/1/2018</a:t>
            </a:fld>
            <a:endParaRPr lang="en-US" dirty="0"/>
          </a:p>
        </p:txBody>
      </p:sp>
      <p:sp>
        <p:nvSpPr>
          <p:cNvPr id="3" name="Footer Placeholder 2"/>
          <p:cNvSpPr>
            <a:spLocks noGrp="1"/>
          </p:cNvSpPr>
          <p:nvPr>
            <p:ph type="ftr" sz="quarter" idx="11"/>
          </p:nvPr>
        </p:nvSpPr>
        <p:spPr>
          <a:xfrm>
            <a:off x="4380072" y="6407944"/>
            <a:ext cx="2350681" cy="365125"/>
          </a:xfrm>
          <a:prstGeom prst="rect">
            <a:avLst/>
          </a:prstGeom>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4" name="Slide Number Placeholder 3"/>
          <p:cNvSpPr>
            <a:spLocks noGrp="1"/>
          </p:cNvSpPr>
          <p:nvPr>
            <p:ph type="sldNum" sz="quarter" idx="12"/>
          </p:nvPr>
        </p:nvSpPr>
        <p:spPr/>
        <p:txBody>
          <a:bodyPr/>
          <a:lstStyle/>
          <a:p>
            <a:pPr>
              <a:defRPr/>
            </a:pPr>
            <a:fld id="{D3A6B547-B69A-4B3E-824B-F8B9F77F30B6}" type="slidenum">
              <a:rPr lang="en-US" smtClean="0"/>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pPr>
              <a:defRPr/>
            </a:pPr>
            <a:fld id="{E7C735C0-BD8A-4AF8-8DD1-0AB12081748C}" type="datetime1">
              <a:rPr lang="en-US" smtClean="0"/>
              <a:t>10/1/2018</a:t>
            </a:fld>
            <a:endParaRPr lang="en-US" dirty="0"/>
          </a:p>
        </p:txBody>
      </p:sp>
      <p:sp>
        <p:nvSpPr>
          <p:cNvPr id="6" name="Footer Placeholder 5"/>
          <p:cNvSpPr>
            <a:spLocks noGrp="1"/>
          </p:cNvSpPr>
          <p:nvPr>
            <p:ph type="ftr" sz="quarter" idx="11"/>
          </p:nvPr>
        </p:nvSpPr>
        <p:spPr>
          <a:xfrm>
            <a:off x="4380072" y="6407944"/>
            <a:ext cx="2350681" cy="365125"/>
          </a:xfrm>
          <a:prstGeom prst="rect">
            <a:avLst/>
          </a:prstGeom>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7" name="Slide Number Placeholder 6"/>
          <p:cNvSpPr>
            <a:spLocks noGrp="1"/>
          </p:cNvSpPr>
          <p:nvPr>
            <p:ph type="sldNum" sz="quarter" idx="12"/>
          </p:nvPr>
        </p:nvSpPr>
        <p:spPr/>
        <p:txBody>
          <a:bodyPr/>
          <a:lstStyle/>
          <a:p>
            <a:pPr>
              <a:defRPr/>
            </a:pPr>
            <a:fld id="{85D84466-CB37-49EF-9CF4-ADD313A8598B}" type="slidenum">
              <a:rPr lang="en-US" smtClean="0"/>
              <a:pPr>
                <a:defRPr/>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dirty="0"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pPr>
              <a:defRPr/>
            </a:pPr>
            <a:fld id="{FA5A1225-BE3E-488B-ACF6-7908B89332AF}" type="datetime1">
              <a:rPr lang="en-US" smtClean="0"/>
              <a:t>10/1/2018</a:t>
            </a:fld>
            <a:endParaRPr lang="en-US" dirty="0"/>
          </a:p>
        </p:txBody>
      </p:sp>
      <p:sp>
        <p:nvSpPr>
          <p:cNvPr id="6" name="Footer Placeholder 5"/>
          <p:cNvSpPr>
            <a:spLocks noGrp="1"/>
          </p:cNvSpPr>
          <p:nvPr>
            <p:ph type="ftr" sz="quarter" idx="11"/>
          </p:nvPr>
        </p:nvSpPr>
        <p:spPr>
          <a:xfrm>
            <a:off x="4380072" y="6407944"/>
            <a:ext cx="2350681" cy="365125"/>
          </a:xfrm>
          <a:prstGeom prst="rect">
            <a:avLst/>
          </a:prstGeom>
        </p:spPr>
        <p:txBody>
          <a:bodyPr/>
          <a:lstStyle>
            <a:lvl1pPr>
              <a:defRPr>
                <a:solidFill>
                  <a:schemeClr val="tx1"/>
                </a:solidFill>
              </a:defRPr>
            </a:lvl1pPr>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pPr>
              <a:defRPr/>
            </a:pPr>
            <a:fld id="{420B8259-93AD-49B5-837E-5FA1F175561B}" type="slidenum">
              <a:rPr lang="en-US" smtClean="0"/>
              <a:pPr>
                <a:defRPr/>
              </a:pPr>
              <a:t>‹#›</a:t>
            </a:fld>
            <a:endParaRPr lang="en-US" dirty="0"/>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0" name="Right Triangle 9"/>
          <p:cNvSpPr>
            <a:spLocks/>
          </p:cNvSpPr>
          <p:nvPr/>
        </p:nvSpPr>
        <p:spPr bwMode="auto">
          <a:xfrm>
            <a:off x="-6042" y="5791253"/>
            <a:ext cx="3402314" cy="1080868"/>
          </a:xfrm>
          <a:prstGeom prst="rtTriangle">
            <a:avLst/>
          </a:pr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dirty="0"/>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dirty="0"/>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4" name="Right Triangle 13"/>
          <p:cNvSpPr>
            <a:spLocks/>
          </p:cNvSpPr>
          <p:nvPr/>
        </p:nvSpPr>
        <p:spPr bwMode="auto">
          <a:xfrm>
            <a:off x="-6042" y="5791253"/>
            <a:ext cx="3402314" cy="1080868"/>
          </a:xfrm>
          <a:prstGeom prst="rtTriangle">
            <a:avLst/>
          </a:prstGeom>
          <a:blipFill>
            <a:blip r:embed="rId13"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dirty="0"/>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pPr>
              <a:defRPr/>
            </a:pPr>
            <a:fld id="{234D9497-99A8-407F-B96E-CE1706A08407}" type="datetime1">
              <a:rPr lang="en-US" smtClean="0"/>
              <a:t>10/1/2018</a:t>
            </a:fld>
            <a:endParaRPr lang="en-US" dirty="0"/>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pPr>
              <a:defRPr/>
            </a:pPr>
            <a:fld id="{DA966EB8-3645-45BA-B837-242CADC3AE92}" type="slidenum">
              <a:rPr lang="en-US" smtClean="0"/>
              <a:pPr>
                <a:defRPr/>
              </a:pPr>
              <a:t>‹#›</a:t>
            </a:fld>
            <a:endParaRPr lang="en-US" dirty="0"/>
          </a:p>
        </p:txBody>
      </p:sp>
      <p:sp>
        <p:nvSpPr>
          <p:cNvPr id="16"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timing>
    <p:tnLst>
      <p:par>
        <p:cTn id="1" dur="indefinite" restart="never" nodeType="tmRoot"/>
      </p:par>
    </p:tnLst>
  </p:timing>
  <p:hf hdr="0" dt="0"/>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p:txBody>
          <a:bodyPr>
            <a:normAutofit/>
          </a:bodyPr>
          <a:lstStyle/>
          <a:p>
            <a:pPr eaLnBrk="1" hangingPunct="1"/>
            <a:r>
              <a:rPr lang="en-US" dirty="0" smtClean="0"/>
              <a:t>Systems Analysis and Design  11</a:t>
            </a:r>
            <a:r>
              <a:rPr lang="en-US" baseline="30000" dirty="0" smtClean="0"/>
              <a:t>th</a:t>
            </a:r>
            <a:r>
              <a:rPr lang="en-US" dirty="0" smtClean="0"/>
              <a:t> Edition</a:t>
            </a:r>
          </a:p>
        </p:txBody>
      </p:sp>
      <p:sp>
        <p:nvSpPr>
          <p:cNvPr id="15362" name="Subtitle 2"/>
          <p:cNvSpPr>
            <a:spLocks noGrp="1"/>
          </p:cNvSpPr>
          <p:nvPr>
            <p:ph type="body" idx="1"/>
          </p:nvPr>
        </p:nvSpPr>
        <p:spPr>
          <a:xfrm>
            <a:off x="4038600" y="2895600"/>
            <a:ext cx="5135880" cy="1491000"/>
          </a:xfrm>
        </p:spPr>
        <p:txBody>
          <a:bodyPr/>
          <a:lstStyle/>
          <a:p>
            <a:pPr eaLnBrk="1" hangingPunct="1"/>
            <a:r>
              <a:rPr lang="en-US" dirty="0" smtClean="0"/>
              <a:t>Chapter 4</a:t>
            </a:r>
          </a:p>
          <a:p>
            <a:pPr eaLnBrk="1" hangingPunct="1"/>
            <a:r>
              <a:rPr lang="en-US" dirty="0" smtClean="0">
                <a:solidFill>
                  <a:schemeClr val="tx1"/>
                </a:solidFill>
              </a:rPr>
              <a:t>Requirements Modeling</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3" name="Slide Number Placeholder 2"/>
          <p:cNvSpPr>
            <a:spLocks noGrp="1"/>
          </p:cNvSpPr>
          <p:nvPr>
            <p:ph type="sldNum" sz="quarter" idx="12"/>
          </p:nvPr>
        </p:nvSpPr>
        <p:spPr/>
        <p:txBody>
          <a:bodyPr/>
          <a:lstStyle/>
          <a:p>
            <a:pPr>
              <a:defRPr/>
            </a:pPr>
            <a:fld id="{4D2CAABE-7C30-4EA4-B5F3-01358C5E740E}" type="slidenum">
              <a:rPr lang="en-US" smtClean="0"/>
              <a:pPr>
                <a:defRPr/>
              </a:pPr>
              <a:t>1</a:t>
            </a:fld>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10</a:t>
            </a:fld>
            <a:endParaRPr lang="en-US" dirty="0"/>
          </a:p>
        </p:txBody>
      </p:sp>
      <p:sp>
        <p:nvSpPr>
          <p:cNvPr id="2" name="Title 1"/>
          <p:cNvSpPr>
            <a:spLocks noGrp="1"/>
          </p:cNvSpPr>
          <p:nvPr>
            <p:ph type="title"/>
          </p:nvPr>
        </p:nvSpPr>
        <p:spPr/>
        <p:txBody>
          <a:bodyPr rtlCol="0">
            <a:normAutofit/>
          </a:bodyPr>
          <a:lstStyle/>
          <a:p>
            <a:pPr>
              <a:defRPr/>
            </a:pPr>
            <a:r>
              <a:rPr lang="en-US" dirty="0"/>
              <a:t>Joint Application </a:t>
            </a:r>
            <a:r>
              <a:rPr lang="en-US" dirty="0" smtClean="0"/>
              <a:t>Development </a:t>
            </a:r>
            <a:r>
              <a:rPr lang="en-US" sz="1300" dirty="0" smtClean="0"/>
              <a:t>(Cont. 2)</a:t>
            </a:r>
          </a:p>
        </p:txBody>
      </p:sp>
      <p:sp>
        <p:nvSpPr>
          <p:cNvPr id="8" name="Rectangle 7"/>
          <p:cNvSpPr/>
          <p:nvPr/>
        </p:nvSpPr>
        <p:spPr>
          <a:xfrm>
            <a:off x="103414" y="2743201"/>
            <a:ext cx="2627207" cy="523220"/>
          </a:xfrm>
          <a:prstGeom prst="rect">
            <a:avLst/>
          </a:prstGeom>
        </p:spPr>
        <p:txBody>
          <a:bodyPr wrap="square">
            <a:spAutoFit/>
          </a:bodyPr>
          <a:lstStyle/>
          <a:p>
            <a:r>
              <a:rPr lang="en-US" sz="1400" b="1" dirty="0"/>
              <a:t>FIGURE </a:t>
            </a:r>
            <a:r>
              <a:rPr lang="en-US" sz="1400" b="1" dirty="0" smtClean="0"/>
              <a:t>4-4 </a:t>
            </a:r>
            <a:r>
              <a:rPr lang="en-US" sz="1400" dirty="0" smtClean="0"/>
              <a:t>Typical agenda for a JAD session</a:t>
            </a:r>
            <a:endParaRPr lang="en-US" sz="1400" dirty="0"/>
          </a:p>
        </p:txBody>
      </p:sp>
      <p:pic>
        <p:nvPicPr>
          <p:cNvPr id="3074" name="Picture 2" descr="This table lists the typical agenda for a JAD session. The table consists of eight rows and two columns.&#10;In row 1, column 1 reads project leader and the following points are listed in column 2:&#10;• Introduce all JAD team members &#10;• Discuss ground rules, goals, and objectives for the JAD sessions&#10;• Explain methods of documentation and use of CASE tools, if any&#10;In row 2, column 1 reads top management (sometimes called the project owner or sponsor) and the following point is listed in column 2:&#10;• Explain the reason for the project and express top management called the project owner or authorization and support&#10;In row 3, column 1 reads project leader and the following points are listed in column 2:&#10;• Provide overview of the current system and proposed project scope and constraints &#10;• Present outline of specific topics and issues to be investigated&#10;In row 4, column 1 reads open discussion session moderated by project leader and the following points are listed in column 2:&#10;• Review the main business processes, tasks, user roles, input, and output &#10;• Identify specific areas of agreement or disagreement&#10;• Break team into smaller groups to study specific issues and assign group leaders&#10;In row 5, column 1 reads JAD team members working in smaller group sessions, supported by IT staff and the following points are listed in column 2: &#10;• Discuss and document all system requirements&#10;• Develop models and prototypes&#10;In row 6, column 1 reads group leaders and the following points are listed in column 2:&#10;• Report on results and assigned tasks and topics&#10;• Present issues that should be addressed by the overall JAD team&#10;In row 7, column 1 reads open discussion session, moderated by project leader and the following points are listed in column 2:&#10;• Review reports from small group sessions&#10;• Reach consensus on main issues &#10;• Document all topics&#10;In row 8, column 1 reads project leader and the following points are listed in column 2:&#10;• Present overall recap of JAD session &#10;• Prepare report that will be sent to JAD team members&#10;" title="FIGURE 4-4 Typical agenda for a JAD sessi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30621" y="1219199"/>
            <a:ext cx="6282411" cy="51887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4539878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11</a:t>
            </a:fld>
            <a:endParaRPr lang="en-US" dirty="0"/>
          </a:p>
        </p:txBody>
      </p:sp>
      <p:sp>
        <p:nvSpPr>
          <p:cNvPr id="2" name="Title 1"/>
          <p:cNvSpPr>
            <a:spLocks noGrp="1"/>
          </p:cNvSpPr>
          <p:nvPr>
            <p:ph type="title"/>
          </p:nvPr>
        </p:nvSpPr>
        <p:spPr/>
        <p:txBody>
          <a:bodyPr rtlCol="0">
            <a:normAutofit/>
          </a:bodyPr>
          <a:lstStyle/>
          <a:p>
            <a:pPr>
              <a:defRPr/>
            </a:pPr>
            <a:r>
              <a:rPr lang="en-US" dirty="0"/>
              <a:t>Joint Application Development </a:t>
            </a:r>
            <a:r>
              <a:rPr lang="en-US" sz="1300" dirty="0"/>
              <a:t>(Cont</a:t>
            </a:r>
            <a:r>
              <a:rPr lang="en-US" sz="1300" dirty="0" smtClean="0"/>
              <a:t>. 3)</a:t>
            </a:r>
          </a:p>
        </p:txBody>
      </p:sp>
      <p:sp>
        <p:nvSpPr>
          <p:cNvPr id="7" name="Text Placeholder 2"/>
          <p:cNvSpPr>
            <a:spLocks noGrp="1"/>
          </p:cNvSpPr>
          <p:nvPr>
            <p:ph sz="half" idx="1"/>
          </p:nvPr>
        </p:nvSpPr>
        <p:spPr>
          <a:xfrm>
            <a:off x="457200" y="1481328"/>
            <a:ext cx="8286750" cy="4767072"/>
          </a:xfrm>
        </p:spPr>
        <p:txBody>
          <a:bodyPr rtlCol="0">
            <a:normAutofit/>
          </a:bodyPr>
          <a:lstStyle/>
          <a:p>
            <a:pPr>
              <a:defRPr/>
            </a:pPr>
            <a:r>
              <a:rPr lang="en-US" b="1" dirty="0"/>
              <a:t>JAD Advantages and Disadvantages</a:t>
            </a:r>
          </a:p>
          <a:p>
            <a:pPr lvl="1"/>
            <a:r>
              <a:rPr lang="en-US" dirty="0" smtClean="0"/>
              <a:t>Disadvantages</a:t>
            </a:r>
          </a:p>
          <a:p>
            <a:pPr lvl="2"/>
            <a:r>
              <a:rPr lang="en-US" dirty="0" smtClean="0"/>
              <a:t>More expensive than traditional methods</a:t>
            </a:r>
          </a:p>
          <a:p>
            <a:pPr lvl="2"/>
            <a:r>
              <a:rPr lang="en-US" dirty="0" smtClean="0"/>
              <a:t>Can be cumbersome if the group is too large</a:t>
            </a:r>
          </a:p>
          <a:p>
            <a:pPr lvl="1"/>
            <a:r>
              <a:rPr lang="en-US" dirty="0" smtClean="0"/>
              <a:t>Advantages</a:t>
            </a:r>
          </a:p>
          <a:p>
            <a:pPr lvl="2"/>
            <a:r>
              <a:rPr lang="en-US" dirty="0" smtClean="0"/>
              <a:t>Allows key users to participate effectively</a:t>
            </a:r>
          </a:p>
          <a:p>
            <a:pPr lvl="2"/>
            <a:r>
              <a:rPr lang="en-US" dirty="0" smtClean="0"/>
              <a:t>Users are more likely to feel a sense of ownership</a:t>
            </a:r>
          </a:p>
          <a:p>
            <a:pPr lvl="2"/>
            <a:r>
              <a:rPr lang="en-US" dirty="0"/>
              <a:t>Produces a more accurate statement of system </a:t>
            </a:r>
            <a:r>
              <a:rPr lang="en-US" dirty="0" smtClean="0"/>
              <a:t>requirements, a better </a:t>
            </a:r>
            <a:r>
              <a:rPr lang="en-US" dirty="0"/>
              <a:t>understanding of common goals, and a stronger commitment to </a:t>
            </a:r>
            <a:r>
              <a:rPr lang="en-US" dirty="0" smtClean="0"/>
              <a:t>the success </a:t>
            </a:r>
            <a:r>
              <a:rPr lang="en-US" dirty="0"/>
              <a:t>of the new system</a:t>
            </a:r>
          </a:p>
          <a:p>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8221872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12</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Rapid Application Development</a:t>
            </a:r>
          </a:p>
        </p:txBody>
      </p:sp>
      <p:sp>
        <p:nvSpPr>
          <p:cNvPr id="19458" name="Text Placeholder 2"/>
          <p:cNvSpPr>
            <a:spLocks noGrp="1"/>
          </p:cNvSpPr>
          <p:nvPr>
            <p:ph idx="4294967295"/>
          </p:nvPr>
        </p:nvSpPr>
        <p:spPr>
          <a:xfrm>
            <a:off x="457200" y="1481138"/>
            <a:ext cx="8229600" cy="4767262"/>
          </a:xfrm>
        </p:spPr>
        <p:txBody>
          <a:bodyPr>
            <a:normAutofit/>
          </a:bodyPr>
          <a:lstStyle/>
          <a:p>
            <a:pPr eaLnBrk="1" hangingPunct="1"/>
            <a:r>
              <a:rPr lang="en-US" dirty="0" smtClean="0"/>
              <a:t>Uses a group approach like JAD</a:t>
            </a:r>
          </a:p>
          <a:p>
            <a:pPr eaLnBrk="1" hangingPunct="1"/>
            <a:r>
              <a:rPr lang="en-US" dirty="0" smtClean="0"/>
              <a:t>End product - New information system</a:t>
            </a:r>
          </a:p>
          <a:p>
            <a:r>
              <a:rPr lang="en-US" dirty="0" smtClean="0"/>
              <a:t>Complete methodology</a:t>
            </a:r>
          </a:p>
          <a:p>
            <a:pPr lvl="1"/>
            <a:r>
              <a:rPr lang="en-US" dirty="0" smtClean="0"/>
              <a:t>Includes a four-phase life cycle that parallels the traditional SDLC</a:t>
            </a:r>
          </a:p>
          <a:p>
            <a:pPr lvl="1"/>
            <a:r>
              <a:rPr lang="en-US" dirty="0" smtClean="0"/>
              <a:t>Reduces cost and development time</a:t>
            </a:r>
          </a:p>
          <a:p>
            <a:pPr lvl="1"/>
            <a:r>
              <a:rPr lang="en-US" dirty="0" smtClean="0"/>
              <a:t>Increases the probability of success</a:t>
            </a:r>
          </a:p>
          <a:p>
            <a:pPr lvl="1"/>
            <a:r>
              <a:rPr lang="en-US" dirty="0" smtClean="0"/>
              <a:t>Relies on prototyping and user involvement</a:t>
            </a:r>
          </a:p>
          <a:p>
            <a:pPr lvl="2"/>
            <a:r>
              <a:rPr lang="en-US" dirty="0" smtClean="0"/>
              <a:t>Prototypes are modified based on user input</a:t>
            </a:r>
          </a:p>
          <a:p>
            <a:pPr marL="393192" lvl="1" indent="0">
              <a:buNone/>
            </a:pPr>
            <a:endParaRPr lang="en-US" dirty="0" smtClean="0"/>
          </a:p>
          <a:p>
            <a:pPr lvl="1"/>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025355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13</a:t>
            </a:fld>
            <a:endParaRPr lang="en-US" dirty="0"/>
          </a:p>
        </p:txBody>
      </p:sp>
      <p:sp>
        <p:nvSpPr>
          <p:cNvPr id="2" name="Title 1"/>
          <p:cNvSpPr>
            <a:spLocks noGrp="1"/>
          </p:cNvSpPr>
          <p:nvPr>
            <p:ph type="title"/>
          </p:nvPr>
        </p:nvSpPr>
        <p:spPr/>
        <p:txBody>
          <a:bodyPr rtlCol="0">
            <a:normAutofit/>
          </a:bodyPr>
          <a:lstStyle/>
          <a:p>
            <a:pPr>
              <a:defRPr/>
            </a:pPr>
            <a:r>
              <a:rPr lang="en-US" dirty="0"/>
              <a:t>Rapid Application </a:t>
            </a:r>
            <a:r>
              <a:rPr lang="en-US" dirty="0" smtClean="0"/>
              <a:t>Development </a:t>
            </a:r>
            <a:r>
              <a:rPr lang="en-US" sz="1300" dirty="0" smtClean="0"/>
              <a:t>(Cont. 1)</a:t>
            </a:r>
          </a:p>
        </p:txBody>
      </p:sp>
      <p:sp>
        <p:nvSpPr>
          <p:cNvPr id="8" name="Rectangle 7"/>
          <p:cNvSpPr/>
          <p:nvPr/>
        </p:nvSpPr>
        <p:spPr>
          <a:xfrm>
            <a:off x="-16329" y="4904018"/>
            <a:ext cx="4267200" cy="954107"/>
          </a:xfrm>
          <a:prstGeom prst="rect">
            <a:avLst/>
          </a:prstGeom>
        </p:spPr>
        <p:txBody>
          <a:bodyPr wrap="square">
            <a:spAutoFit/>
          </a:bodyPr>
          <a:lstStyle/>
          <a:p>
            <a:r>
              <a:rPr lang="en-US" sz="1400" b="1" dirty="0"/>
              <a:t>FIGURE 4</a:t>
            </a:r>
            <a:r>
              <a:rPr lang="en-US" sz="1400" b="1" dirty="0" smtClean="0"/>
              <a:t>-5 </a:t>
            </a:r>
            <a:r>
              <a:rPr lang="en-US" sz="1400" dirty="0"/>
              <a:t>The four phases of the RAD model are requirements planning, user design, </a:t>
            </a:r>
            <a:r>
              <a:rPr lang="en-US" sz="1400" dirty="0" smtClean="0"/>
              <a:t>construction, and </a:t>
            </a:r>
            <a:r>
              <a:rPr lang="en-US" sz="1400" dirty="0"/>
              <a:t>cutover. Notice the continuous interaction between the user design and construction </a:t>
            </a:r>
            <a:r>
              <a:rPr lang="en-US" sz="1400" dirty="0" smtClean="0"/>
              <a:t>phases.</a:t>
            </a:r>
            <a:endParaRPr lang="en-US" sz="1400" dirty="0"/>
          </a:p>
        </p:txBody>
      </p:sp>
      <p:pic>
        <p:nvPicPr>
          <p:cNvPr id="3" name="Picture 2" descr="The four phases of the RAD model are illustrated in this figure. Starting from the top, there is a circle labeled requirements planning. On the left side of this circle, there is a large flower bracket, which contains content pertaining to the circle. Two points are listed under the header requirements planning tasks. They are:&#10;• Users, managers, and IT staff agree upon business needs, project scope, and systems requirements&#10;• Obtain approval to continue&#10;An arrow originates below the circle and points to two intersecting circles. The circle on the left is labeled user design and the circle on the right is labeled construction. The content in the flower bracket next to the circle labeled user design is titled user design tasks. The points underneath it read:&#10;• Interact with users&#10;• Build models and prototypes &#10;• Conduct intensive JAD-type sessions&#10;The content in the flower bracket next to the circle labeled construction is titled user construction tasks. The points underneath it read:&#10;• Program and application development &#10;• Coding &#10;• Unit, integration, and system testing&#10;An arrow originates below the intersecting circles and point to another circle labeled cutover. The content in the flower bracket next to the circle is titled cutover tasks. The points underneath it read:&#10;• Data conversion&#10;• Full-scale testing&#10;• System changeover&#10;• User training&#10;An icon of a magnifying glass is seen on the top right corner of the figure. The content below the icon reads continuous interaction between the user design and construction phases. An arrow originates from the icon and point to the center of the intersecting circles.&#10;" title="FIGURE 4-5 The four phases of the RAD model are requirements planning, user design, construction, and cutover. Notice the continuous interaction between the user design and construction phases."/>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69563" y="1407998"/>
            <a:ext cx="7053945" cy="5114247"/>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097207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rtlCol="0">
            <a:noAutofit/>
          </a:bodyPr>
          <a:lstStyle/>
          <a:p>
            <a:pPr>
              <a:spcBef>
                <a:spcPts val="200"/>
              </a:spcBef>
            </a:pPr>
            <a:r>
              <a:rPr lang="en-US" b="1" dirty="0" smtClean="0"/>
              <a:t>RAD Objectives</a:t>
            </a:r>
            <a:endParaRPr lang="en-US" b="1" dirty="0"/>
          </a:p>
          <a:p>
            <a:pPr lvl="1">
              <a:spcBef>
                <a:spcPts val="200"/>
              </a:spcBef>
            </a:pPr>
            <a:r>
              <a:rPr lang="en-US" dirty="0" smtClean="0"/>
              <a:t>Cut development time and expense</a:t>
            </a:r>
          </a:p>
          <a:p>
            <a:pPr lvl="2">
              <a:spcBef>
                <a:spcPts val="200"/>
              </a:spcBef>
            </a:pPr>
            <a:r>
              <a:rPr lang="en-US" dirty="0" smtClean="0"/>
              <a:t>Involve users in every phase of systems development</a:t>
            </a:r>
          </a:p>
          <a:p>
            <a:pPr lvl="2">
              <a:spcBef>
                <a:spcPts val="200"/>
              </a:spcBef>
            </a:pPr>
            <a:r>
              <a:rPr lang="en-US" sz="2200" dirty="0" smtClean="0"/>
              <a:t>Must </a:t>
            </a:r>
            <a:r>
              <a:rPr lang="en-US" sz="2200" dirty="0"/>
              <a:t>have </a:t>
            </a:r>
            <a:r>
              <a:rPr lang="en-US" sz="2200" dirty="0" smtClean="0"/>
              <a:t>the right IT </a:t>
            </a:r>
            <a:r>
              <a:rPr lang="en-US" sz="2200" dirty="0"/>
              <a:t>resources</a:t>
            </a:r>
            <a:r>
              <a:rPr lang="en-US" sz="2200" dirty="0" smtClean="0"/>
              <a:t>, skills</a:t>
            </a:r>
            <a:r>
              <a:rPr lang="en-US" sz="2200" dirty="0"/>
              <a:t>, and management </a:t>
            </a:r>
            <a:r>
              <a:rPr lang="en-US" sz="2200" dirty="0" smtClean="0"/>
              <a:t>support</a:t>
            </a:r>
          </a:p>
          <a:p>
            <a:pPr>
              <a:spcBef>
                <a:spcPts val="200"/>
              </a:spcBef>
            </a:pPr>
            <a:r>
              <a:rPr lang="en-US" b="1" dirty="0" smtClean="0"/>
              <a:t>RAD Advantages and Disadvantages</a:t>
            </a:r>
          </a:p>
          <a:p>
            <a:pPr lvl="1">
              <a:spcBef>
                <a:spcPts val="200"/>
              </a:spcBef>
            </a:pPr>
            <a:r>
              <a:rPr lang="en-US" dirty="0" smtClean="0"/>
              <a:t>Advantage – Helps develop systems quickly with significant cost savings</a:t>
            </a:r>
          </a:p>
          <a:p>
            <a:pPr lvl="1">
              <a:spcBef>
                <a:spcPts val="200"/>
              </a:spcBef>
            </a:pPr>
            <a:r>
              <a:rPr lang="en-US" dirty="0" smtClean="0"/>
              <a:t>Disadvantages</a:t>
            </a:r>
          </a:p>
          <a:p>
            <a:pPr lvl="2">
              <a:spcBef>
                <a:spcPts val="200"/>
              </a:spcBef>
            </a:pPr>
            <a:r>
              <a:rPr lang="en-US" dirty="0" smtClean="0"/>
              <a:t>Does not emphasize the company’s strategic business needs </a:t>
            </a:r>
            <a:endParaRPr lang="en-US" dirty="0"/>
          </a:p>
          <a:p>
            <a:pPr lvl="2">
              <a:spcBef>
                <a:spcPts val="200"/>
              </a:spcBef>
            </a:pPr>
            <a:r>
              <a:rPr lang="en-US" dirty="0" smtClean="0"/>
              <a:t>Less </a:t>
            </a:r>
            <a:r>
              <a:rPr lang="en-US" dirty="0"/>
              <a:t>time to develop quality, consistency, and design standards</a:t>
            </a:r>
            <a:endParaRPr lang="en-US" dirty="0" smtClean="0"/>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14</a:t>
            </a:fld>
            <a:endParaRPr lang="en-US" dirty="0"/>
          </a:p>
        </p:txBody>
      </p:sp>
      <p:sp>
        <p:nvSpPr>
          <p:cNvPr id="2" name="Title 1"/>
          <p:cNvSpPr>
            <a:spLocks noGrp="1"/>
          </p:cNvSpPr>
          <p:nvPr>
            <p:ph type="title"/>
          </p:nvPr>
        </p:nvSpPr>
        <p:spPr/>
        <p:txBody>
          <a:bodyPr rtlCol="0">
            <a:normAutofit/>
          </a:bodyPr>
          <a:lstStyle/>
          <a:p>
            <a:pPr>
              <a:defRPr/>
            </a:pPr>
            <a:r>
              <a:rPr lang="en-US" dirty="0"/>
              <a:t>Rapid Application Development </a:t>
            </a:r>
            <a:r>
              <a:rPr lang="en-US" sz="1300" dirty="0"/>
              <a:t>(Cont</a:t>
            </a:r>
            <a:r>
              <a:rPr lang="en-US" sz="1300" dirty="0" smtClean="0"/>
              <a:t>. 2)</a:t>
            </a:r>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2785535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15</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Agile Methods</a:t>
            </a:r>
          </a:p>
        </p:txBody>
      </p:sp>
      <p:sp>
        <p:nvSpPr>
          <p:cNvPr id="19458" name="Text Placeholder 2"/>
          <p:cNvSpPr>
            <a:spLocks noGrp="1"/>
          </p:cNvSpPr>
          <p:nvPr>
            <p:ph idx="4294967295"/>
          </p:nvPr>
        </p:nvSpPr>
        <p:spPr>
          <a:xfrm>
            <a:off x="457200" y="1481138"/>
            <a:ext cx="8229600" cy="4767262"/>
          </a:xfrm>
        </p:spPr>
        <p:txBody>
          <a:bodyPr>
            <a:normAutofit/>
          </a:bodyPr>
          <a:lstStyle/>
          <a:p>
            <a:r>
              <a:rPr lang="en-US" dirty="0" smtClean="0"/>
              <a:t>Attempt </a:t>
            </a:r>
            <a:r>
              <a:rPr lang="en-US" dirty="0"/>
              <a:t>to develop a system incrementally</a:t>
            </a:r>
            <a:r>
              <a:rPr lang="en-US" dirty="0" smtClean="0"/>
              <a:t>, by </a:t>
            </a:r>
            <a:r>
              <a:rPr lang="en-US" dirty="0"/>
              <a:t>building a series of prototypes and </a:t>
            </a:r>
            <a:r>
              <a:rPr lang="en-US" dirty="0" smtClean="0"/>
              <a:t>adjusting </a:t>
            </a:r>
            <a:r>
              <a:rPr lang="en-US" dirty="0"/>
              <a:t>them to user </a:t>
            </a:r>
            <a:r>
              <a:rPr lang="en-US" dirty="0" smtClean="0"/>
              <a:t>requirements regularly</a:t>
            </a:r>
          </a:p>
          <a:p>
            <a:r>
              <a:rPr lang="en-US" dirty="0" smtClean="0"/>
              <a:t>Developers </a:t>
            </a:r>
            <a:r>
              <a:rPr lang="en-US" dirty="0"/>
              <a:t>revise, extend, and merge </a:t>
            </a:r>
            <a:r>
              <a:rPr lang="en-US" dirty="0" smtClean="0"/>
              <a:t>earlier versions </a:t>
            </a:r>
            <a:r>
              <a:rPr lang="en-US" dirty="0"/>
              <a:t>into the final </a:t>
            </a:r>
            <a:r>
              <a:rPr lang="en-US" dirty="0" smtClean="0"/>
              <a:t>product</a:t>
            </a:r>
          </a:p>
          <a:p>
            <a:r>
              <a:rPr lang="en-US" dirty="0" smtClean="0"/>
              <a:t>Emphasize </a:t>
            </a:r>
            <a:r>
              <a:rPr lang="en-US" dirty="0"/>
              <a:t>continuous </a:t>
            </a:r>
            <a:r>
              <a:rPr lang="en-US" dirty="0" smtClean="0"/>
              <a:t>feedback</a:t>
            </a:r>
          </a:p>
          <a:p>
            <a:pPr lvl="1"/>
            <a:r>
              <a:rPr lang="en-US" dirty="0" smtClean="0"/>
              <a:t>Each </a:t>
            </a:r>
            <a:r>
              <a:rPr lang="en-US" dirty="0"/>
              <a:t>incremental step is affected by what was learned in the prior steps</a:t>
            </a:r>
            <a:endParaRPr lang="en-US" dirty="0" smtClean="0"/>
          </a:p>
          <a:p>
            <a:pPr lvl="1"/>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4608940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16</a:t>
            </a:fld>
            <a:endParaRPr lang="en-US" dirty="0"/>
          </a:p>
        </p:txBody>
      </p:sp>
      <p:sp>
        <p:nvSpPr>
          <p:cNvPr id="2" name="Title 1"/>
          <p:cNvSpPr>
            <a:spLocks noGrp="1"/>
          </p:cNvSpPr>
          <p:nvPr>
            <p:ph type="title"/>
          </p:nvPr>
        </p:nvSpPr>
        <p:spPr/>
        <p:txBody>
          <a:bodyPr rtlCol="0">
            <a:normAutofit/>
          </a:bodyPr>
          <a:lstStyle/>
          <a:p>
            <a:pPr>
              <a:defRPr/>
            </a:pPr>
            <a:r>
              <a:rPr lang="en-US" dirty="0"/>
              <a:t>Agile Methods </a:t>
            </a:r>
            <a:r>
              <a:rPr lang="en-US" sz="1300" dirty="0"/>
              <a:t>(Cont</a:t>
            </a:r>
            <a:r>
              <a:rPr lang="en-US" sz="1300" dirty="0" smtClean="0"/>
              <a:t>. 1)</a:t>
            </a:r>
          </a:p>
        </p:txBody>
      </p:sp>
      <p:sp>
        <p:nvSpPr>
          <p:cNvPr id="9" name="Text Placeholder 2"/>
          <p:cNvSpPr>
            <a:spLocks noGrp="1"/>
          </p:cNvSpPr>
          <p:nvPr>
            <p:ph idx="1"/>
          </p:nvPr>
        </p:nvSpPr>
        <p:spPr>
          <a:xfrm>
            <a:off x="457200" y="1481328"/>
            <a:ext cx="8229600" cy="4919472"/>
          </a:xfrm>
        </p:spPr>
        <p:txBody>
          <a:bodyPr>
            <a:normAutofit/>
          </a:bodyPr>
          <a:lstStyle/>
          <a:p>
            <a:pPr>
              <a:lnSpc>
                <a:spcPct val="90000"/>
              </a:lnSpc>
            </a:pPr>
            <a:r>
              <a:rPr lang="en-US" b="1" dirty="0"/>
              <a:t>Scrum </a:t>
            </a:r>
            <a:endParaRPr lang="en-US" b="1" dirty="0" smtClean="0"/>
          </a:p>
          <a:p>
            <a:pPr lvl="1">
              <a:lnSpc>
                <a:spcPct val="90000"/>
              </a:lnSpc>
            </a:pPr>
            <a:r>
              <a:rPr lang="en-US" dirty="0" smtClean="0"/>
              <a:t>A rugby </a:t>
            </a:r>
            <a:r>
              <a:rPr lang="en-US" dirty="0"/>
              <a:t>term</a:t>
            </a:r>
          </a:p>
          <a:p>
            <a:pPr lvl="1">
              <a:lnSpc>
                <a:spcPct val="90000"/>
              </a:lnSpc>
            </a:pPr>
            <a:r>
              <a:rPr lang="en-US" dirty="0"/>
              <a:t>Pigs </a:t>
            </a:r>
            <a:r>
              <a:rPr lang="en-US" dirty="0" smtClean="0"/>
              <a:t>include </a:t>
            </a:r>
            <a:r>
              <a:rPr lang="en-US" dirty="0"/>
              <a:t>the </a:t>
            </a:r>
            <a:r>
              <a:rPr lang="en-US" dirty="0" smtClean="0"/>
              <a:t>product owner</a:t>
            </a:r>
            <a:r>
              <a:rPr lang="en-US" dirty="0"/>
              <a:t>, </a:t>
            </a:r>
            <a:r>
              <a:rPr lang="en-US" dirty="0" smtClean="0"/>
              <a:t>the facilitator</a:t>
            </a:r>
            <a:r>
              <a:rPr lang="en-US" dirty="0"/>
              <a:t>, </a:t>
            </a:r>
            <a:r>
              <a:rPr lang="en-US" dirty="0" smtClean="0"/>
              <a:t>and the development team</a:t>
            </a:r>
          </a:p>
          <a:p>
            <a:pPr lvl="1">
              <a:lnSpc>
                <a:spcPct val="90000"/>
              </a:lnSpc>
            </a:pPr>
            <a:r>
              <a:rPr lang="en-US" dirty="0" smtClean="0"/>
              <a:t>Chickens </a:t>
            </a:r>
            <a:r>
              <a:rPr lang="en-US" dirty="0"/>
              <a:t>include </a:t>
            </a:r>
            <a:r>
              <a:rPr lang="en-US" dirty="0" smtClean="0"/>
              <a:t>users</a:t>
            </a:r>
            <a:r>
              <a:rPr lang="en-US" dirty="0"/>
              <a:t>, </a:t>
            </a:r>
            <a:r>
              <a:rPr lang="en-US" dirty="0" smtClean="0"/>
              <a:t>			          other stakeholders</a:t>
            </a:r>
            <a:r>
              <a:rPr lang="en-US" dirty="0"/>
              <a:t>, and </a:t>
            </a:r>
            <a:r>
              <a:rPr lang="en-US" dirty="0" smtClean="0"/>
              <a:t/>
            </a:r>
            <a:br>
              <a:rPr lang="en-US" dirty="0" smtClean="0"/>
            </a:br>
            <a:r>
              <a:rPr lang="en-US" dirty="0" smtClean="0"/>
              <a:t>managers</a:t>
            </a:r>
            <a:endParaRPr lang="en-US" dirty="0"/>
          </a:p>
          <a:p>
            <a:pPr lvl="1">
              <a:lnSpc>
                <a:spcPct val="90000"/>
              </a:lnSpc>
            </a:pPr>
            <a:r>
              <a:rPr lang="en-US" dirty="0"/>
              <a:t>Scrum sessions </a:t>
            </a:r>
            <a:endParaRPr lang="en-US" dirty="0" smtClean="0"/>
          </a:p>
          <a:p>
            <a:pPr lvl="2">
              <a:lnSpc>
                <a:spcPct val="90000"/>
              </a:lnSpc>
            </a:pPr>
            <a:r>
              <a:rPr lang="en-US" dirty="0" smtClean="0"/>
              <a:t>Have </a:t>
            </a:r>
            <a:r>
              <a:rPr lang="en-US" dirty="0"/>
              <a:t>specific guidelines that </a:t>
            </a:r>
            <a:r>
              <a:rPr lang="en-US" dirty="0" smtClean="0"/>
              <a:t>		    emphasize </a:t>
            </a:r>
            <a:r>
              <a:rPr lang="en-US" dirty="0"/>
              <a:t>time blocks, </a:t>
            </a:r>
            <a:r>
              <a:rPr lang="en-US" dirty="0" smtClean="0"/>
              <a:t>			   interaction</a:t>
            </a:r>
            <a:r>
              <a:rPr lang="en-US" dirty="0"/>
              <a:t>, and team-based </a:t>
            </a:r>
            <a:r>
              <a:rPr lang="en-US" dirty="0" smtClean="0"/>
              <a:t>		      activities </a:t>
            </a:r>
            <a:r>
              <a:rPr lang="en-US" dirty="0"/>
              <a:t>that result in </a:t>
            </a:r>
            <a:r>
              <a:rPr lang="en-US" dirty="0" smtClean="0"/>
              <a:t>			   deliverable </a:t>
            </a:r>
            <a:r>
              <a:rPr lang="en-US" dirty="0"/>
              <a:t>software</a:t>
            </a:r>
          </a:p>
          <a:p>
            <a:pPr>
              <a:lnSpc>
                <a:spcPct val="90000"/>
              </a:lnSpc>
            </a:pPr>
            <a:endParaRPr lang="en-US" dirty="0"/>
          </a:p>
        </p:txBody>
      </p:sp>
      <p:sp>
        <p:nvSpPr>
          <p:cNvPr id="7" name="Rectangle 6"/>
          <p:cNvSpPr/>
          <p:nvPr/>
        </p:nvSpPr>
        <p:spPr>
          <a:xfrm>
            <a:off x="5181600" y="5117554"/>
            <a:ext cx="3962399" cy="861774"/>
          </a:xfrm>
          <a:prstGeom prst="rect">
            <a:avLst/>
          </a:prstGeom>
        </p:spPr>
        <p:txBody>
          <a:bodyPr wrap="square">
            <a:spAutoFit/>
          </a:bodyPr>
          <a:lstStyle/>
          <a:p>
            <a:r>
              <a:rPr lang="en-US" sz="1400" b="1" dirty="0"/>
              <a:t>FIGURE </a:t>
            </a:r>
            <a:r>
              <a:rPr lang="en-US" sz="1400" b="1" dirty="0" smtClean="0"/>
              <a:t>4-7 </a:t>
            </a:r>
            <a:r>
              <a:rPr lang="en-US" sz="1400" dirty="0" smtClean="0"/>
              <a:t>In </a:t>
            </a:r>
            <a:r>
              <a:rPr lang="en-US" sz="1400" dirty="0"/>
              <a:t>a rugby scrum, team </a:t>
            </a:r>
            <a:r>
              <a:rPr lang="en-US" sz="1400" dirty="0" smtClean="0"/>
              <a:t>members prepare </a:t>
            </a:r>
            <a:r>
              <a:rPr lang="en-US" sz="1400" dirty="0"/>
              <a:t>to lunge at each other to achieve their </a:t>
            </a:r>
            <a:r>
              <a:rPr lang="en-US" sz="1400" dirty="0" smtClean="0"/>
              <a:t>objectives.</a:t>
            </a:r>
          </a:p>
          <a:p>
            <a:r>
              <a:rPr lang="en-US" sz="800" dirty="0"/>
              <a:t>fotograf.lv / Shutterstock.com</a:t>
            </a:r>
          </a:p>
        </p:txBody>
      </p:sp>
      <p:pic>
        <p:nvPicPr>
          <p:cNvPr id="3" name="Picture 2" descr="This is an image of players of two rugby teams lunging at each other, while a player from each of the teams and the referee look on. The referee is raising his left arm." title="FIGURE 4-7 In a rugby scrum, team members prepare to lunge at each other to achieve their objective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1600" y="2674402"/>
            <a:ext cx="3878039" cy="2457433"/>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3372368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17</a:t>
            </a:fld>
            <a:endParaRPr lang="en-US" dirty="0"/>
          </a:p>
        </p:txBody>
      </p:sp>
      <p:sp>
        <p:nvSpPr>
          <p:cNvPr id="2" name="Title 1"/>
          <p:cNvSpPr>
            <a:spLocks noGrp="1"/>
          </p:cNvSpPr>
          <p:nvPr>
            <p:ph type="title"/>
          </p:nvPr>
        </p:nvSpPr>
        <p:spPr/>
        <p:txBody>
          <a:bodyPr rtlCol="0">
            <a:normAutofit/>
          </a:bodyPr>
          <a:lstStyle/>
          <a:p>
            <a:pPr>
              <a:defRPr/>
            </a:pPr>
            <a:r>
              <a:rPr lang="en-US" dirty="0"/>
              <a:t>Agile Methods </a:t>
            </a:r>
            <a:r>
              <a:rPr lang="en-US" sz="1300" dirty="0"/>
              <a:t>(Cont</a:t>
            </a:r>
            <a:r>
              <a:rPr lang="en-US" sz="1300" dirty="0" smtClean="0"/>
              <a:t>. 2)</a:t>
            </a:r>
          </a:p>
        </p:txBody>
      </p:sp>
      <p:sp>
        <p:nvSpPr>
          <p:cNvPr id="9" name="Text Placeholder 2"/>
          <p:cNvSpPr>
            <a:spLocks noGrp="1"/>
          </p:cNvSpPr>
          <p:nvPr>
            <p:ph idx="1"/>
          </p:nvPr>
        </p:nvSpPr>
        <p:spPr>
          <a:xfrm>
            <a:off x="457200" y="1481328"/>
            <a:ext cx="8229600" cy="4525963"/>
          </a:xfrm>
        </p:spPr>
        <p:txBody>
          <a:bodyPr>
            <a:noAutofit/>
          </a:bodyPr>
          <a:lstStyle/>
          <a:p>
            <a:r>
              <a:rPr lang="en-US" sz="2800" b="1" dirty="0"/>
              <a:t>Agile Method Advantages and Disadvantages</a:t>
            </a:r>
          </a:p>
          <a:p>
            <a:pPr lvl="1"/>
            <a:r>
              <a:rPr lang="en-US" dirty="0" smtClean="0"/>
              <a:t>Advantages</a:t>
            </a:r>
          </a:p>
          <a:p>
            <a:pPr lvl="2"/>
            <a:r>
              <a:rPr lang="en-US" dirty="0" smtClean="0"/>
              <a:t>Very </a:t>
            </a:r>
            <a:r>
              <a:rPr lang="en-US" dirty="0"/>
              <a:t>flexible and efficient in dealing with change</a:t>
            </a:r>
          </a:p>
          <a:p>
            <a:pPr lvl="2"/>
            <a:r>
              <a:rPr lang="en-US" dirty="0"/>
              <a:t>Frequent deliverables constantly validate the project and reduce risk</a:t>
            </a:r>
          </a:p>
          <a:p>
            <a:pPr lvl="1"/>
            <a:r>
              <a:rPr lang="en-US" dirty="0" smtClean="0"/>
              <a:t>Disadvantages</a:t>
            </a:r>
          </a:p>
          <a:p>
            <a:pPr lvl="2"/>
            <a:r>
              <a:rPr lang="en-US" dirty="0" smtClean="0"/>
              <a:t>Team </a:t>
            </a:r>
            <a:r>
              <a:rPr lang="en-US" dirty="0"/>
              <a:t>members need a high level of technical and interpersonal </a:t>
            </a:r>
            <a:r>
              <a:rPr lang="en-US" dirty="0" smtClean="0"/>
              <a:t>skills</a:t>
            </a:r>
          </a:p>
          <a:p>
            <a:pPr lvl="2"/>
            <a:r>
              <a:rPr lang="en-US" dirty="0" smtClean="0"/>
              <a:t>Lack </a:t>
            </a:r>
            <a:r>
              <a:rPr lang="en-US" dirty="0"/>
              <a:t>of structure and </a:t>
            </a:r>
            <a:r>
              <a:rPr lang="en-US" dirty="0" smtClean="0"/>
              <a:t>documentation can </a:t>
            </a:r>
            <a:r>
              <a:rPr lang="en-US" dirty="0"/>
              <a:t>introduce risk factors</a:t>
            </a:r>
          </a:p>
          <a:p>
            <a:pPr lvl="2"/>
            <a:r>
              <a:rPr lang="en-US" dirty="0" smtClean="0"/>
              <a:t>May </a:t>
            </a:r>
            <a:r>
              <a:rPr lang="en-US" dirty="0"/>
              <a:t>be subject to significant change in scope</a:t>
            </a:r>
          </a:p>
          <a:p>
            <a:pPr>
              <a:lnSpc>
                <a:spcPct val="90000"/>
              </a:lnSpc>
            </a:pPr>
            <a:endParaRPr lang="en-US" dirty="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528356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18</a:t>
            </a:fld>
            <a:endParaRPr lang="en-US" dirty="0"/>
          </a:p>
        </p:txBody>
      </p:sp>
      <p:sp>
        <p:nvSpPr>
          <p:cNvPr id="2" name="Title 1"/>
          <p:cNvSpPr>
            <a:spLocks noGrp="1"/>
          </p:cNvSpPr>
          <p:nvPr>
            <p:ph type="title"/>
          </p:nvPr>
        </p:nvSpPr>
        <p:spPr/>
        <p:txBody>
          <a:bodyPr rtlCol="0">
            <a:normAutofit fontScale="90000"/>
          </a:bodyPr>
          <a:lstStyle/>
          <a:p>
            <a:pPr eaLnBrk="1" fontAlgn="auto" hangingPunct="1">
              <a:spcAft>
                <a:spcPts val="0"/>
              </a:spcAft>
              <a:defRPr/>
            </a:pPr>
            <a:r>
              <a:rPr lang="en-US" dirty="0" smtClean="0"/>
              <a:t>Modeling Tools and Techniques</a:t>
            </a:r>
          </a:p>
        </p:txBody>
      </p:sp>
      <p:sp>
        <p:nvSpPr>
          <p:cNvPr id="19458" name="Text Placeholder 2"/>
          <p:cNvSpPr>
            <a:spLocks noGrp="1"/>
          </p:cNvSpPr>
          <p:nvPr>
            <p:ph idx="4294967295"/>
          </p:nvPr>
        </p:nvSpPr>
        <p:spPr>
          <a:xfrm>
            <a:off x="457200" y="1481138"/>
            <a:ext cx="8190072" cy="4767262"/>
          </a:xfrm>
        </p:spPr>
        <p:txBody>
          <a:bodyPr>
            <a:normAutofit/>
          </a:bodyPr>
          <a:lstStyle/>
          <a:p>
            <a:r>
              <a:rPr lang="en-US" dirty="0" smtClean="0"/>
              <a:t>Involve </a:t>
            </a:r>
            <a:r>
              <a:rPr lang="en-US" dirty="0"/>
              <a:t>graphical methods and nontechnical language that represent the system at various stages of </a:t>
            </a:r>
            <a:r>
              <a:rPr lang="en-US" dirty="0" smtClean="0"/>
              <a:t>development</a:t>
            </a:r>
          </a:p>
          <a:p>
            <a:r>
              <a:rPr lang="en-US" dirty="0"/>
              <a:t>Systems </a:t>
            </a:r>
            <a:r>
              <a:rPr lang="en-US" dirty="0" smtClean="0"/>
              <a:t>analysts:</a:t>
            </a:r>
          </a:p>
          <a:p>
            <a:pPr lvl="1"/>
            <a:r>
              <a:rPr lang="en-US" dirty="0" smtClean="0"/>
              <a:t>Build fact-finding </a:t>
            </a:r>
            <a:r>
              <a:rPr lang="en-US" dirty="0"/>
              <a:t>results into </a:t>
            </a:r>
            <a:r>
              <a:rPr lang="en-US" dirty="0" smtClean="0"/>
              <a:t>models</a:t>
            </a:r>
          </a:p>
          <a:p>
            <a:pPr lvl="1"/>
            <a:r>
              <a:rPr lang="en-US" dirty="0" smtClean="0"/>
              <a:t>Study </a:t>
            </a:r>
            <a:r>
              <a:rPr lang="en-US" dirty="0"/>
              <a:t>the models to determine </a:t>
            </a:r>
            <a:r>
              <a:rPr lang="en-US" dirty="0" smtClean="0"/>
              <a:t>whether additional </a:t>
            </a:r>
            <a:r>
              <a:rPr lang="en-US" dirty="0"/>
              <a:t>fact-finding is needed</a:t>
            </a:r>
          </a:p>
          <a:p>
            <a:r>
              <a:rPr lang="en-US" b="1" dirty="0" smtClean="0"/>
              <a:t>Functional </a:t>
            </a:r>
            <a:r>
              <a:rPr lang="en-US" b="1" dirty="0"/>
              <a:t>Decomposition </a:t>
            </a:r>
            <a:r>
              <a:rPr lang="en-US" b="1" dirty="0" smtClean="0"/>
              <a:t>Diagrams (FDD)</a:t>
            </a:r>
            <a:endParaRPr lang="en-US" b="1" dirty="0"/>
          </a:p>
          <a:p>
            <a:pPr lvl="1"/>
            <a:r>
              <a:rPr lang="en-US" dirty="0" smtClean="0"/>
              <a:t>Top-down representation of a function or process</a:t>
            </a:r>
          </a:p>
          <a:p>
            <a:pPr lvl="1"/>
            <a:r>
              <a:rPr lang="en-US" dirty="0" smtClean="0"/>
              <a:t>Help analysts show </a:t>
            </a:r>
            <a:r>
              <a:rPr lang="en-US" dirty="0"/>
              <a:t>business functions and </a:t>
            </a:r>
            <a:r>
              <a:rPr lang="en-US" dirty="0" smtClean="0"/>
              <a:t>how </a:t>
            </a:r>
            <a:r>
              <a:rPr lang="en-US" dirty="0"/>
              <a:t>they are organized into lower-level processes</a:t>
            </a:r>
          </a:p>
          <a:p>
            <a:pPr lvl="1"/>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4348491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19</a:t>
            </a:fld>
            <a:endParaRPr lang="en-US" dirty="0"/>
          </a:p>
        </p:txBody>
      </p:sp>
      <p:sp>
        <p:nvSpPr>
          <p:cNvPr id="2" name="Title 1"/>
          <p:cNvSpPr>
            <a:spLocks noGrp="1"/>
          </p:cNvSpPr>
          <p:nvPr>
            <p:ph type="title"/>
          </p:nvPr>
        </p:nvSpPr>
        <p:spPr/>
        <p:txBody>
          <a:bodyPr rtlCol="0">
            <a:normAutofit fontScale="90000"/>
          </a:bodyPr>
          <a:lstStyle/>
          <a:p>
            <a:pPr>
              <a:defRPr/>
            </a:pPr>
            <a:r>
              <a:rPr lang="en-US" dirty="0"/>
              <a:t>Modeling Tools and Techniques </a:t>
            </a:r>
            <a:r>
              <a:rPr lang="en-US" dirty="0" smtClean="0"/>
              <a:t/>
            </a:r>
            <a:br>
              <a:rPr lang="en-US" dirty="0" smtClean="0"/>
            </a:br>
            <a:r>
              <a:rPr lang="en-US" sz="1300" dirty="0" smtClean="0"/>
              <a:t>(</a:t>
            </a:r>
            <a:r>
              <a:rPr lang="en-US" sz="1300" dirty="0"/>
              <a:t>Cont</a:t>
            </a:r>
            <a:r>
              <a:rPr lang="en-US" sz="1300" dirty="0" smtClean="0"/>
              <a:t>. 1)</a:t>
            </a:r>
          </a:p>
        </p:txBody>
      </p:sp>
      <p:sp>
        <p:nvSpPr>
          <p:cNvPr id="9" name="Rectangle 8" title="FIGURE 4-8 This Visible Analyst FDD shows a library system with five top-level functions. The Library Operations function includes two additional levels of processes and sub processes."/>
          <p:cNvSpPr/>
          <p:nvPr/>
        </p:nvSpPr>
        <p:spPr>
          <a:xfrm>
            <a:off x="1066800" y="5464637"/>
            <a:ext cx="7010400" cy="738664"/>
          </a:xfrm>
          <a:prstGeom prst="rect">
            <a:avLst/>
          </a:prstGeom>
        </p:spPr>
        <p:txBody>
          <a:bodyPr wrap="square">
            <a:spAutoFit/>
          </a:bodyPr>
          <a:lstStyle/>
          <a:p>
            <a:r>
              <a:rPr lang="en-US" sz="1400" b="1" dirty="0"/>
              <a:t>FIGURE </a:t>
            </a:r>
            <a:r>
              <a:rPr lang="en-US" sz="1400" b="1" dirty="0" smtClean="0"/>
              <a:t>4-8 </a:t>
            </a:r>
            <a:r>
              <a:rPr lang="en-US" sz="1400" dirty="0" smtClean="0"/>
              <a:t>This </a:t>
            </a:r>
            <a:r>
              <a:rPr lang="en-US" sz="1400" dirty="0"/>
              <a:t>Visible Analyst FDD shows a library system with </a:t>
            </a:r>
            <a:r>
              <a:rPr lang="en-US" sz="1400" dirty="0" smtClean="0"/>
              <a:t>five top-level </a:t>
            </a:r>
            <a:r>
              <a:rPr lang="en-US" sz="1400" dirty="0"/>
              <a:t>functions. The Library </a:t>
            </a:r>
            <a:r>
              <a:rPr lang="en-US" sz="1400" dirty="0" smtClean="0"/>
              <a:t>Operations function </a:t>
            </a:r>
            <a:r>
              <a:rPr lang="en-US" sz="1400" dirty="0"/>
              <a:t>includes two </a:t>
            </a:r>
            <a:r>
              <a:rPr lang="en-US" sz="1400" dirty="0" smtClean="0"/>
              <a:t>additional levels </a:t>
            </a:r>
            <a:r>
              <a:rPr lang="en-US" sz="1400" dirty="0"/>
              <a:t>of processes and </a:t>
            </a:r>
            <a:r>
              <a:rPr lang="en-US" sz="1400" dirty="0" smtClean="0"/>
              <a:t>sub processes. </a:t>
            </a:r>
            <a:r>
              <a:rPr lang="en-US" sz="800" dirty="0"/>
              <a:t>Source: Visible Systems Corporation.</a:t>
            </a:r>
          </a:p>
        </p:txBody>
      </p:sp>
      <p:pic>
        <p:nvPicPr>
          <p:cNvPr id="4" name="Picture 3" descr="This figure illustrates a library system in hierarchical structure. The structure is depicted using rectangular boxes and these boxes are connected by lines. Starting from the top, the first box is labeled library management. This box connects four other boxes below it. Starting from the left, the boxes are labeled human resources, finance &amp; accounting, library operations, fund raising, and new user acquisition. The box labeled library operations connects three other boxes below it. Starting from the left, the boxes are labeled operations budgeting, book management, and personal assignment. The box labeled book management connects five other boxes below it. These boxes have curved edges. Starting from the left, the boxes are labeled add &amp; remove books, checkout &amp; return books, archive checkout list and user list, user update, and report generation. On the top right corner, an icon of a magnifying glass can be seen. An arrow extends from this icon and points to the box labeled library operations." title="FIGURE 4-8 This Visible Analyst FDD shows a library system with five top-level functions. The Library Operations function includes two additional levels of processes and sub processe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2296" y="1305166"/>
            <a:ext cx="6159408" cy="4159471"/>
          </a:xfrm>
          <a:prstGeom prst="rect">
            <a:avLst/>
          </a:prstGeom>
        </p:spPr>
      </p:pic>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4503536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Placeholder 2"/>
          <p:cNvSpPr>
            <a:spLocks noGrp="1"/>
          </p:cNvSpPr>
          <p:nvPr>
            <p:ph idx="1"/>
          </p:nvPr>
        </p:nvSpPr>
        <p:spPr/>
        <p:txBody>
          <a:bodyPr>
            <a:normAutofit/>
          </a:bodyPr>
          <a:lstStyle/>
          <a:p>
            <a:r>
              <a:rPr lang="en-US" dirty="0"/>
              <a:t>Describe systems analysis phase activities</a:t>
            </a:r>
          </a:p>
          <a:p>
            <a:r>
              <a:rPr lang="en-US" dirty="0" smtClean="0"/>
              <a:t>Explain </a:t>
            </a:r>
            <a:r>
              <a:rPr lang="en-US" dirty="0"/>
              <a:t>joint application development (JAD</a:t>
            </a:r>
            <a:r>
              <a:rPr lang="en-US" dirty="0" smtClean="0"/>
              <a:t>), rapid </a:t>
            </a:r>
            <a:r>
              <a:rPr lang="en-US" dirty="0"/>
              <a:t>application development (RAD), </a:t>
            </a:r>
            <a:r>
              <a:rPr lang="en-US" dirty="0" smtClean="0"/>
              <a:t>and agile </a:t>
            </a:r>
            <a:r>
              <a:rPr lang="en-US" dirty="0"/>
              <a:t>methods</a:t>
            </a:r>
          </a:p>
          <a:p>
            <a:r>
              <a:rPr lang="en-US" dirty="0" smtClean="0"/>
              <a:t>Use </a:t>
            </a:r>
            <a:r>
              <a:rPr lang="en-US" dirty="0"/>
              <a:t>a functional decomposition </a:t>
            </a:r>
            <a:r>
              <a:rPr lang="en-US" dirty="0" smtClean="0"/>
              <a:t>diagram (</a:t>
            </a:r>
            <a:r>
              <a:rPr lang="en-US" dirty="0"/>
              <a:t>FDD) to model business functions </a:t>
            </a:r>
            <a:r>
              <a:rPr lang="en-US" dirty="0" smtClean="0"/>
              <a:t>and processes</a:t>
            </a:r>
            <a:endParaRPr lang="en-US" dirty="0"/>
          </a:p>
          <a:p>
            <a:r>
              <a:rPr lang="en-US" dirty="0" smtClean="0"/>
              <a:t>Describe </a:t>
            </a:r>
            <a:r>
              <a:rPr lang="en-US" dirty="0"/>
              <a:t>the Unified Modeling </a:t>
            </a:r>
            <a:r>
              <a:rPr lang="en-US" dirty="0" smtClean="0"/>
              <a:t>Language (</a:t>
            </a:r>
            <a:r>
              <a:rPr lang="en-US" dirty="0"/>
              <a:t>UML) and examples of UML </a:t>
            </a:r>
            <a:r>
              <a:rPr lang="en-US" dirty="0" smtClean="0"/>
              <a:t>diagrams</a:t>
            </a:r>
            <a:endParaRPr lang="en-US" dirty="0"/>
          </a:p>
        </p:txBody>
      </p:sp>
      <p:sp>
        <p:nvSpPr>
          <p:cNvPr id="6" name="Slide Number Placeholder 5"/>
          <p:cNvSpPr>
            <a:spLocks noGrp="1"/>
          </p:cNvSpPr>
          <p:nvPr>
            <p:ph type="sldNum" sz="quarter" idx="12"/>
          </p:nvPr>
        </p:nvSpPr>
        <p:spPr/>
        <p:txBody>
          <a:bodyPr/>
          <a:lstStyle/>
          <a:p>
            <a:pPr>
              <a:defRPr/>
            </a:pPr>
            <a:fld id="{046585E2-4C0B-443F-A25D-E625A79689EE}" type="slidenum">
              <a:rPr lang="en-US"/>
              <a:pPr>
                <a:defRPr/>
              </a:pPr>
              <a:t>2</a:t>
            </a:fld>
            <a:endParaRPr lang="en-US" dirty="0"/>
          </a:p>
        </p:txBody>
      </p:sp>
      <p:sp>
        <p:nvSpPr>
          <p:cNvPr id="16385" name="Title 1"/>
          <p:cNvSpPr>
            <a:spLocks noGrp="1"/>
          </p:cNvSpPr>
          <p:nvPr>
            <p:ph type="title"/>
          </p:nvPr>
        </p:nvSpPr>
        <p:spPr/>
        <p:txBody>
          <a:bodyPr/>
          <a:lstStyle/>
          <a:p>
            <a:pPr eaLnBrk="1" hangingPunct="1"/>
            <a:r>
              <a:rPr lang="en-US" dirty="0" smtClean="0"/>
              <a:t>Chapter Objectives </a:t>
            </a:r>
            <a:endParaRPr lang="en-US" sz="1200" dirty="0" smtClean="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2"/>
          <p:cNvSpPr>
            <a:spLocks noGrp="1"/>
          </p:cNvSpPr>
          <p:nvPr>
            <p:ph idx="1"/>
          </p:nvPr>
        </p:nvSpPr>
        <p:spPr/>
        <p:txBody>
          <a:bodyPr>
            <a:normAutofit/>
          </a:bodyPr>
          <a:lstStyle/>
          <a:p>
            <a:r>
              <a:rPr lang="en-US" b="1" dirty="0"/>
              <a:t>Business Process </a:t>
            </a:r>
            <a:r>
              <a:rPr lang="en-US" b="1" dirty="0" smtClean="0"/>
              <a:t>Modeling (BPM)</a:t>
            </a:r>
            <a:endParaRPr lang="en-US" b="1" dirty="0"/>
          </a:p>
          <a:p>
            <a:pPr lvl="1"/>
            <a:r>
              <a:rPr lang="en-US" dirty="0" smtClean="0"/>
              <a:t>Represents </a:t>
            </a:r>
            <a:r>
              <a:rPr lang="en-US" dirty="0"/>
              <a:t>one or </a:t>
            </a:r>
            <a:r>
              <a:rPr lang="en-US" dirty="0" smtClean="0"/>
              <a:t>more business processes</a:t>
            </a:r>
          </a:p>
          <a:p>
            <a:pPr lvl="1"/>
            <a:r>
              <a:rPr lang="en-US" dirty="0" smtClean="0"/>
              <a:t>Business </a:t>
            </a:r>
            <a:r>
              <a:rPr lang="en-US" dirty="0"/>
              <a:t>process </a:t>
            </a:r>
            <a:r>
              <a:rPr lang="en-US" dirty="0" smtClean="0"/>
              <a:t>				    modeling </a:t>
            </a:r>
            <a:r>
              <a:rPr lang="en-US" dirty="0"/>
              <a:t>notation (BPMN</a:t>
            </a:r>
            <a:r>
              <a:rPr lang="en-US" dirty="0" smtClean="0"/>
              <a:t>)</a:t>
            </a:r>
          </a:p>
          <a:p>
            <a:pPr lvl="2"/>
            <a:r>
              <a:rPr lang="en-US" dirty="0" smtClean="0"/>
              <a:t>Models </a:t>
            </a:r>
            <a:r>
              <a:rPr lang="en-US" dirty="0"/>
              <a:t>that use a </a:t>
            </a:r>
            <a:r>
              <a:rPr lang="en-US" dirty="0" smtClean="0"/>
              <a:t>				      standard language</a:t>
            </a:r>
          </a:p>
          <a:p>
            <a:pPr lvl="2"/>
            <a:r>
              <a:rPr lang="en-US" dirty="0" smtClean="0"/>
              <a:t>Includes shapes </a:t>
            </a:r>
            <a:r>
              <a:rPr lang="en-US" dirty="0"/>
              <a:t>and </a:t>
            </a:r>
            <a:r>
              <a:rPr lang="en-US" dirty="0" smtClean="0"/>
              <a:t>				       symbols </a:t>
            </a:r>
            <a:r>
              <a:rPr lang="en-US" dirty="0"/>
              <a:t>to represent </a:t>
            </a:r>
            <a:r>
              <a:rPr lang="en-US" dirty="0" smtClean="0"/>
              <a:t>			         events</a:t>
            </a:r>
            <a:r>
              <a:rPr lang="en-US" dirty="0"/>
              <a:t>, processes</a:t>
            </a:r>
            <a:r>
              <a:rPr lang="en-US" dirty="0" smtClean="0"/>
              <a:t>, 					   and </a:t>
            </a:r>
            <a:r>
              <a:rPr lang="en-US" dirty="0"/>
              <a:t>workflows</a:t>
            </a:r>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20</a:t>
            </a:fld>
            <a:endParaRPr lang="en-US" dirty="0"/>
          </a:p>
        </p:txBody>
      </p:sp>
      <p:sp>
        <p:nvSpPr>
          <p:cNvPr id="2" name="Title 1"/>
          <p:cNvSpPr>
            <a:spLocks noGrp="1"/>
          </p:cNvSpPr>
          <p:nvPr>
            <p:ph type="title"/>
          </p:nvPr>
        </p:nvSpPr>
        <p:spPr/>
        <p:txBody>
          <a:bodyPr rtlCol="0">
            <a:normAutofit fontScale="90000"/>
          </a:bodyPr>
          <a:lstStyle/>
          <a:p>
            <a:pPr>
              <a:defRPr/>
            </a:pPr>
            <a:r>
              <a:rPr lang="en-US" dirty="0"/>
              <a:t>Modeling Tools and </a:t>
            </a:r>
            <a:r>
              <a:rPr lang="en-US" dirty="0" smtClean="0"/>
              <a:t>Techniques </a:t>
            </a:r>
            <a:br>
              <a:rPr lang="en-US" dirty="0" smtClean="0"/>
            </a:br>
            <a:r>
              <a:rPr lang="en-US" sz="1300" dirty="0" smtClean="0"/>
              <a:t>(Cont. 2)</a:t>
            </a:r>
          </a:p>
        </p:txBody>
      </p:sp>
      <p:sp>
        <p:nvSpPr>
          <p:cNvPr id="7" name="Rectangle 6" title="FIGURE 4-9 Using the Visible Analyst CASE tool, an analyst can create a business process diagram. The overall diagram is called a pool, and the two separate customer areas are called swim lanes."/>
          <p:cNvSpPr/>
          <p:nvPr/>
        </p:nvSpPr>
        <p:spPr>
          <a:xfrm>
            <a:off x="4914411" y="5116874"/>
            <a:ext cx="4229589" cy="1077218"/>
          </a:xfrm>
          <a:prstGeom prst="rect">
            <a:avLst/>
          </a:prstGeom>
        </p:spPr>
        <p:txBody>
          <a:bodyPr wrap="square">
            <a:spAutoFit/>
          </a:bodyPr>
          <a:lstStyle/>
          <a:p>
            <a:r>
              <a:rPr lang="en-US" sz="1400" b="1" dirty="0"/>
              <a:t>FIGURE </a:t>
            </a:r>
            <a:r>
              <a:rPr lang="en-US" sz="1400" b="1" dirty="0" smtClean="0"/>
              <a:t>4-9 </a:t>
            </a:r>
            <a:r>
              <a:rPr lang="en-US" sz="1400" dirty="0"/>
              <a:t>Using the Visible Analyst CASE tool, an analyst can </a:t>
            </a:r>
            <a:r>
              <a:rPr lang="en-US" sz="1400" dirty="0" smtClean="0"/>
              <a:t>create a </a:t>
            </a:r>
            <a:r>
              <a:rPr lang="en-US" sz="1400" dirty="0"/>
              <a:t>business process diagram. The overall diagram is called a pool, and </a:t>
            </a:r>
            <a:r>
              <a:rPr lang="en-US" sz="1400" dirty="0" smtClean="0"/>
              <a:t>the two </a:t>
            </a:r>
            <a:r>
              <a:rPr lang="en-US" sz="1400" dirty="0"/>
              <a:t>separate customer areas are called swim </a:t>
            </a:r>
            <a:r>
              <a:rPr lang="en-US" sz="1400" dirty="0" smtClean="0"/>
              <a:t>lanes.</a:t>
            </a:r>
          </a:p>
          <a:p>
            <a:r>
              <a:rPr lang="en-US" sz="800" dirty="0"/>
              <a:t>Source: Visible Systems Corporation.</a:t>
            </a:r>
          </a:p>
        </p:txBody>
      </p:sp>
      <p:pic>
        <p:nvPicPr>
          <p:cNvPr id="3" name="Picture 2" descr="This figure is an illustration of a business process diagram. On the left side of the figure, the words order processing system are written vertically. The right side of the figure is divided into two by a horizontal line. The top portion is labeled existing customer. It contains a flow chart, which consists of three rectangular boxes with curved edges. Starting from the left, the first box is labeled process order. An arrow originating from this box points to the second box, which is labeled prepare billing. An arrow originates from the second box and points to the third box. The third box is labeled create shipping data. &#10;The bottom portion is labeled new customer. It also contains a flow chart, which consists of three rectangular boxes with curved edges. Starting from the left, the first box is labeled obtain credit data. An arrow originating from this box points to the second box, which is labeled validate credit status. An arrow originates from the second box and points to the third box. The third box is labeled assign customer number.&#10;&#10;" title="FIGURE 4-9 Using the Visible Analyst CASE tool, an analyst can create a business process diagram. The overall diagram is called a pool, and the two separate customer areas are called swim lane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4410" y="2449280"/>
            <a:ext cx="4147950" cy="2521303"/>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9633166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21</a:t>
            </a:fld>
            <a:endParaRPr lang="en-US" dirty="0"/>
          </a:p>
        </p:txBody>
      </p:sp>
      <p:sp>
        <p:nvSpPr>
          <p:cNvPr id="2" name="Title 1"/>
          <p:cNvSpPr>
            <a:spLocks noGrp="1"/>
          </p:cNvSpPr>
          <p:nvPr>
            <p:ph type="title"/>
          </p:nvPr>
        </p:nvSpPr>
        <p:spPr/>
        <p:txBody>
          <a:bodyPr rtlCol="0">
            <a:normAutofit fontScale="90000"/>
          </a:bodyPr>
          <a:lstStyle/>
          <a:p>
            <a:pPr>
              <a:defRPr/>
            </a:pPr>
            <a:r>
              <a:rPr lang="en-US" dirty="0"/>
              <a:t>Modeling Tools and </a:t>
            </a:r>
            <a:r>
              <a:rPr lang="en-US" dirty="0" smtClean="0"/>
              <a:t>Techniques </a:t>
            </a:r>
            <a:br>
              <a:rPr lang="en-US" dirty="0" smtClean="0"/>
            </a:br>
            <a:r>
              <a:rPr lang="en-US" sz="1300" dirty="0" smtClean="0"/>
              <a:t>(Cont. 3)</a:t>
            </a:r>
          </a:p>
        </p:txBody>
      </p:sp>
      <p:sp>
        <p:nvSpPr>
          <p:cNvPr id="5" name="Text Placeholder 2"/>
          <p:cNvSpPr txBox="1">
            <a:spLocks/>
          </p:cNvSpPr>
          <p:nvPr/>
        </p:nvSpPr>
        <p:spPr>
          <a:xfrm>
            <a:off x="4343400" y="1504950"/>
            <a:ext cx="4419600" cy="4919472"/>
          </a:xfrm>
          <a:prstGeom prst="rect">
            <a:avLst/>
          </a:prstGeom>
        </p:spPr>
        <p:txBody>
          <a:bodyPr vert="horz">
            <a:norm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r>
              <a:rPr lang="en-US" b="1" dirty="0"/>
              <a:t>Data Flow </a:t>
            </a:r>
            <a:r>
              <a:rPr lang="en-US" b="1" dirty="0" smtClean="0"/>
              <a:t>Diagrams (DFD</a:t>
            </a:r>
            <a:r>
              <a:rPr lang="en-US" b="1" dirty="0"/>
              <a:t>)</a:t>
            </a:r>
          </a:p>
          <a:p>
            <a:pPr lvl="1"/>
            <a:r>
              <a:rPr lang="en-US" dirty="0" smtClean="0"/>
              <a:t>Show </a:t>
            </a:r>
            <a:r>
              <a:rPr lang="en-US" dirty="0"/>
              <a:t>how the system stores, processes, and transforms data</a:t>
            </a:r>
          </a:p>
          <a:p>
            <a:pPr lvl="1"/>
            <a:r>
              <a:rPr lang="en-US" dirty="0"/>
              <a:t>Additional levels of information and detail are depicted in other, related DFDs</a:t>
            </a:r>
          </a:p>
        </p:txBody>
      </p:sp>
      <p:sp>
        <p:nvSpPr>
          <p:cNvPr id="7" name="Rectangle 6"/>
          <p:cNvSpPr/>
          <p:nvPr/>
        </p:nvSpPr>
        <p:spPr>
          <a:xfrm>
            <a:off x="3124200" y="5885364"/>
            <a:ext cx="5888832" cy="523220"/>
          </a:xfrm>
          <a:prstGeom prst="rect">
            <a:avLst/>
          </a:prstGeom>
        </p:spPr>
        <p:txBody>
          <a:bodyPr wrap="square">
            <a:spAutoFit/>
          </a:bodyPr>
          <a:lstStyle/>
          <a:p>
            <a:r>
              <a:rPr lang="en-US" sz="1400" b="1" dirty="0"/>
              <a:t>FIGURE </a:t>
            </a:r>
            <a:r>
              <a:rPr lang="en-US" sz="1400" b="1" dirty="0" smtClean="0"/>
              <a:t>4-10 </a:t>
            </a:r>
            <a:r>
              <a:rPr lang="en-US" sz="1400" dirty="0"/>
              <a:t>This Visible Analyst DFD shows how </a:t>
            </a:r>
            <a:r>
              <a:rPr lang="en-US" sz="1400" dirty="0" smtClean="0"/>
              <a:t>books are </a:t>
            </a:r>
            <a:r>
              <a:rPr lang="en-US" sz="1400" dirty="0"/>
              <a:t>added and removed in a library </a:t>
            </a:r>
            <a:r>
              <a:rPr lang="en-US" sz="1400" dirty="0" smtClean="0"/>
              <a:t>system. </a:t>
            </a:r>
            <a:r>
              <a:rPr lang="en-US" sz="800" dirty="0"/>
              <a:t>Source: Visible Systems Corporation.</a:t>
            </a:r>
          </a:p>
        </p:txBody>
      </p:sp>
      <p:pic>
        <p:nvPicPr>
          <p:cNvPr id="3" name="Picture 2" descr="This figure is an example of a Visual Analyst DFD. The figure is titled add and remove books. The figure consists of two rectangular boxes. The first box is placed in the top portion of the figure. The box is labeled 1.1 add new books. Seven arrows surround the box. In clockwise order. The first arrow is pointing away from the box and is labeled books. The second arrow is pointing to the box and is labeled authors. The third arrow, labeled updated authors, is pointing away from the box. The fourth arrow, labeled books, is pointing to the box. The fifth and sixth arrows are pointing away from the box and are labeled books and copies. The fifth arrow, labeled book title, is pointing to the box.&#10;The first box is placed in the bottom portion of the figure. The box is labeled 1.2 remove books. Seven arrows surround the box. In clockwise order. The first arrow is pointing to the box and is labeled books. The second arrow is pointing away from the box and is labeled updated authors. The third arrow, labeled authors, is pointing to the box. The fourth and fifth arrows are pointing to the box and are labeled archived books and copies. The sixth and seventh arrows, labeled copies and books, are pointing away from the box.&#10;" title="FIGURE 4-10 This Visible Analyst DFD shows how books are added and removed in a library system."/>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25524" y="1352322"/>
            <a:ext cx="4953000" cy="4615178"/>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2841700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22</a:t>
            </a:fld>
            <a:endParaRPr lang="en-US" dirty="0"/>
          </a:p>
        </p:txBody>
      </p:sp>
      <p:sp>
        <p:nvSpPr>
          <p:cNvPr id="2" name="Title 1"/>
          <p:cNvSpPr>
            <a:spLocks noGrp="1"/>
          </p:cNvSpPr>
          <p:nvPr>
            <p:ph type="title"/>
          </p:nvPr>
        </p:nvSpPr>
        <p:spPr/>
        <p:txBody>
          <a:bodyPr rtlCol="0">
            <a:normAutofit fontScale="90000"/>
          </a:bodyPr>
          <a:lstStyle/>
          <a:p>
            <a:pPr>
              <a:defRPr/>
            </a:pPr>
            <a:r>
              <a:rPr lang="en-US" dirty="0"/>
              <a:t>Modeling Tools and </a:t>
            </a:r>
            <a:r>
              <a:rPr lang="en-US" dirty="0" smtClean="0"/>
              <a:t>Techniques </a:t>
            </a:r>
            <a:br>
              <a:rPr lang="en-US" dirty="0" smtClean="0"/>
            </a:br>
            <a:r>
              <a:rPr lang="en-US" sz="1300" dirty="0" smtClean="0"/>
              <a:t>(Cont. 4)</a:t>
            </a:r>
          </a:p>
        </p:txBody>
      </p:sp>
      <p:sp>
        <p:nvSpPr>
          <p:cNvPr id="9" name="Text Placeholder 2"/>
          <p:cNvSpPr>
            <a:spLocks noGrp="1"/>
          </p:cNvSpPr>
          <p:nvPr>
            <p:ph idx="1"/>
          </p:nvPr>
        </p:nvSpPr>
        <p:spPr>
          <a:xfrm>
            <a:off x="457200" y="1481328"/>
            <a:ext cx="4267200" cy="4919472"/>
          </a:xfrm>
        </p:spPr>
        <p:txBody>
          <a:bodyPr>
            <a:normAutofit/>
          </a:bodyPr>
          <a:lstStyle/>
          <a:p>
            <a:r>
              <a:rPr lang="en-US" b="1" dirty="0" smtClean="0"/>
              <a:t>Use Case Diagrams</a:t>
            </a:r>
            <a:endParaRPr lang="en-US" b="1" dirty="0"/>
          </a:p>
          <a:p>
            <a:pPr lvl="1"/>
            <a:r>
              <a:rPr lang="en-US" dirty="0" smtClean="0"/>
              <a:t>Represent the interaction between</a:t>
            </a:r>
            <a:br>
              <a:rPr lang="en-US" dirty="0" smtClean="0"/>
            </a:br>
            <a:r>
              <a:rPr lang="en-US" dirty="0" smtClean="0"/>
              <a:t>users and the system</a:t>
            </a:r>
            <a:endParaRPr lang="en-US" dirty="0"/>
          </a:p>
        </p:txBody>
      </p:sp>
      <p:sp>
        <p:nvSpPr>
          <p:cNvPr id="7" name="Rectangle 6"/>
          <p:cNvSpPr/>
          <p:nvPr/>
        </p:nvSpPr>
        <p:spPr>
          <a:xfrm>
            <a:off x="4343060" y="4570721"/>
            <a:ext cx="4669972" cy="523220"/>
          </a:xfrm>
          <a:prstGeom prst="rect">
            <a:avLst/>
          </a:prstGeom>
        </p:spPr>
        <p:txBody>
          <a:bodyPr wrap="square">
            <a:spAutoFit/>
          </a:bodyPr>
          <a:lstStyle/>
          <a:p>
            <a:r>
              <a:rPr lang="en-US" sz="1400" b="1" dirty="0"/>
              <a:t>FIGURE </a:t>
            </a:r>
            <a:r>
              <a:rPr lang="en-US" sz="1400" b="1" dirty="0" smtClean="0"/>
              <a:t>4-12 </a:t>
            </a:r>
            <a:r>
              <a:rPr lang="en-US" sz="1400" dirty="0"/>
              <a:t>This table documents the credit card validation use case shown in Figure </a:t>
            </a:r>
            <a:r>
              <a:rPr lang="en-US" sz="1400" dirty="0" smtClean="0"/>
              <a:t>4-11.</a:t>
            </a:r>
            <a:endParaRPr lang="en-US" sz="1400" dirty="0"/>
          </a:p>
        </p:txBody>
      </p:sp>
      <p:sp>
        <p:nvSpPr>
          <p:cNvPr id="10" name="Rectangle 9" title="FIGURE 4-11 This Visible Analyst use case diagram shows a sales system, where the actor is a customer and the use case is a credit card validation."/>
          <p:cNvSpPr/>
          <p:nvPr/>
        </p:nvSpPr>
        <p:spPr>
          <a:xfrm>
            <a:off x="3372979" y="5273903"/>
            <a:ext cx="4500562" cy="954107"/>
          </a:xfrm>
          <a:prstGeom prst="rect">
            <a:avLst/>
          </a:prstGeom>
        </p:spPr>
        <p:txBody>
          <a:bodyPr wrap="square">
            <a:spAutoFit/>
          </a:bodyPr>
          <a:lstStyle/>
          <a:p>
            <a:r>
              <a:rPr lang="en-US" sz="1400" b="1" dirty="0"/>
              <a:t>FIGURE </a:t>
            </a:r>
            <a:r>
              <a:rPr lang="en-US" sz="1400" b="1" dirty="0" smtClean="0"/>
              <a:t>4-11 </a:t>
            </a:r>
            <a:r>
              <a:rPr lang="en-US" sz="1400" dirty="0"/>
              <a:t>This Visible Analyst use case diagram shows a sales system</a:t>
            </a:r>
            <a:r>
              <a:rPr lang="en-US" sz="1400" dirty="0" smtClean="0"/>
              <a:t>, where </a:t>
            </a:r>
            <a:r>
              <a:rPr lang="en-US" sz="1400" dirty="0"/>
              <a:t>the actor is a customer and the use case is a credit card </a:t>
            </a:r>
            <a:r>
              <a:rPr lang="en-US" sz="1400" dirty="0" smtClean="0"/>
              <a:t>validation.</a:t>
            </a:r>
          </a:p>
          <a:p>
            <a:r>
              <a:rPr lang="en-US" sz="800" dirty="0" smtClean="0"/>
              <a:t>Source: Visible Systems Corporation</a:t>
            </a:r>
            <a:r>
              <a:rPr lang="en-US" sz="1400" dirty="0" smtClean="0"/>
              <a:t>	</a:t>
            </a:r>
            <a:endParaRPr lang="en-US" sz="1400" dirty="0"/>
          </a:p>
        </p:txBody>
      </p:sp>
      <p:pic>
        <p:nvPicPr>
          <p:cNvPr id="3" name="Picture 2" descr="The figure illustrates a case diagram. The left side of the figure consists of a stick figure. The right side of the figure consists of a large square. There is an oval labeled validate credit card within the square. The stick figure is connected to the oval by a line, which is labeled submit card data. There is a small rectangle above the square, which is labeled sales system." title="FIGURE 4-11 This Visible Analyst use case diagram shows a sales system, where the actor is a customer and the use case is a credit card validation."/>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178" y="3791141"/>
            <a:ext cx="3434157" cy="2189058"/>
          </a:xfrm>
          <a:prstGeom prst="rect">
            <a:avLst/>
          </a:prstGeom>
        </p:spPr>
      </p:pic>
      <p:pic>
        <p:nvPicPr>
          <p:cNvPr id="4" name="Picture 3" descr="This table consists of 8 rows and 2 columns.&#10;In row 1, column 1 reads name of use case and column 2 reads credit card validation process.&#10;In row 2, column 1 reads actor and column 2 reads customer.&#10;In row 3, column 1 reads description and column 2 reads describe the credit card validation process.&#10;In row 4, column 1 reads successful completion and the following points are listed in column 2:&#10;1. Customer clicks the input selector and enters credit card number and expiration date&#10;2. System verifies card&#10;3. System sends authorization message&#10;In row 5, column 1 reads alternative and the following points are listed in column 2:&#10;1. Customer clicks the input selector and enters credit card number and expiration date&#10;2. System rejects card&#10;3. System sends rejection message&#10;In row 6, column 1 reads precondition and column 2 reads customer has selected at least one item and has proceeded to checkout area.&#10;In row 7, column 1 reads postcondition and the following points are listed in column 2:&#10;• Credit card information has been validated&#10;• Customer can continue with order&#10;In row 8, column 1 reads assumptions and column 2 reads none.&#10;" title="FIGURE 4-12 This table documents the credit card validation use case shown in Figure 4-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3060" y="1493447"/>
            <a:ext cx="4669971" cy="3077274"/>
          </a:xfrm>
          <a:prstGeom prst="rect">
            <a:avLst/>
          </a:prstGeom>
        </p:spPr>
      </p:pic>
      <p:sp>
        <p:nvSpPr>
          <p:cNvPr id="5" name="Footer Placeholder 4"/>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1374701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23</a:t>
            </a:fld>
            <a:endParaRPr lang="en-US" dirty="0"/>
          </a:p>
        </p:txBody>
      </p:sp>
      <p:sp>
        <p:nvSpPr>
          <p:cNvPr id="2" name="Title 1"/>
          <p:cNvSpPr>
            <a:spLocks noGrp="1"/>
          </p:cNvSpPr>
          <p:nvPr>
            <p:ph type="title"/>
          </p:nvPr>
        </p:nvSpPr>
        <p:spPr/>
        <p:txBody>
          <a:bodyPr rtlCol="0">
            <a:normAutofit fontScale="90000"/>
          </a:bodyPr>
          <a:lstStyle/>
          <a:p>
            <a:pPr>
              <a:defRPr/>
            </a:pPr>
            <a:r>
              <a:rPr lang="en-US" dirty="0"/>
              <a:t>Modeling Tools and </a:t>
            </a:r>
            <a:r>
              <a:rPr lang="en-US" dirty="0" smtClean="0"/>
              <a:t>Techniques </a:t>
            </a:r>
            <a:br>
              <a:rPr lang="en-US" dirty="0" smtClean="0"/>
            </a:br>
            <a:r>
              <a:rPr lang="en-US" sz="1300" dirty="0" smtClean="0"/>
              <a:t>(Cont. 5)</a:t>
            </a:r>
          </a:p>
        </p:txBody>
      </p:sp>
      <p:sp>
        <p:nvSpPr>
          <p:cNvPr id="9" name="Text Placeholder 2"/>
          <p:cNvSpPr>
            <a:spLocks noGrp="1"/>
          </p:cNvSpPr>
          <p:nvPr>
            <p:ph idx="1"/>
          </p:nvPr>
        </p:nvSpPr>
        <p:spPr>
          <a:xfrm>
            <a:off x="457200" y="1481328"/>
            <a:ext cx="4267200" cy="4919472"/>
          </a:xfrm>
        </p:spPr>
        <p:txBody>
          <a:bodyPr>
            <a:normAutofit/>
          </a:bodyPr>
          <a:lstStyle/>
          <a:p>
            <a:r>
              <a:rPr lang="en-US" b="1" dirty="0" smtClean="0"/>
              <a:t>Sequence Diagrams</a:t>
            </a:r>
            <a:endParaRPr lang="en-US" b="1" dirty="0"/>
          </a:p>
          <a:p>
            <a:pPr lvl="1"/>
            <a:r>
              <a:rPr lang="en-US" dirty="0" smtClean="0"/>
              <a:t>Show the timing</a:t>
            </a:r>
            <a:br>
              <a:rPr lang="en-US" dirty="0" smtClean="0"/>
            </a:br>
            <a:r>
              <a:rPr lang="en-US" dirty="0" smtClean="0"/>
              <a:t>of interactions </a:t>
            </a:r>
            <a:br>
              <a:rPr lang="en-US" dirty="0" smtClean="0"/>
            </a:br>
            <a:r>
              <a:rPr lang="en-US" dirty="0" smtClean="0"/>
              <a:t>between objects </a:t>
            </a:r>
            <a:br>
              <a:rPr lang="en-US" dirty="0" smtClean="0"/>
            </a:br>
            <a:r>
              <a:rPr lang="en-US" dirty="0" smtClean="0"/>
              <a:t>as they occur</a:t>
            </a:r>
            <a:endParaRPr lang="en-US" dirty="0"/>
          </a:p>
        </p:txBody>
      </p:sp>
      <p:sp>
        <p:nvSpPr>
          <p:cNvPr id="10" name="Rectangle 9"/>
          <p:cNvSpPr/>
          <p:nvPr/>
        </p:nvSpPr>
        <p:spPr>
          <a:xfrm>
            <a:off x="266700" y="4876800"/>
            <a:ext cx="4648200" cy="646331"/>
          </a:xfrm>
          <a:prstGeom prst="rect">
            <a:avLst/>
          </a:prstGeom>
        </p:spPr>
        <p:txBody>
          <a:bodyPr wrap="square">
            <a:spAutoFit/>
          </a:bodyPr>
          <a:lstStyle/>
          <a:p>
            <a:r>
              <a:rPr lang="en-US" sz="1400" b="1" dirty="0"/>
              <a:t>FIGURE </a:t>
            </a:r>
            <a:r>
              <a:rPr lang="en-US" sz="1400" b="1" dirty="0" smtClean="0"/>
              <a:t>4-14 </a:t>
            </a:r>
            <a:r>
              <a:rPr lang="en-US" sz="1400" dirty="0"/>
              <a:t>This Visible Analyst sequence diagram shows a credit </a:t>
            </a:r>
            <a:r>
              <a:rPr lang="en-US" sz="1400" dirty="0" smtClean="0"/>
              <a:t>card validation process.</a:t>
            </a:r>
          </a:p>
          <a:p>
            <a:r>
              <a:rPr lang="en-US" sz="800" dirty="0" smtClean="0"/>
              <a:t>Source: Visible Systems Corporation</a:t>
            </a:r>
            <a:endParaRPr lang="en-US" sz="800" dirty="0"/>
          </a:p>
        </p:txBody>
      </p:sp>
      <p:pic>
        <p:nvPicPr>
          <p:cNvPr id="3" name="Picture 2" descr="The figure contains two rectangular boxes, placed next to each other. The box on the left is labeled customer::credit card customers. The box is connected to a vertical dotted line, which extends to the bottom of the figure. A long rectangular box is placed over the dotted line. &#10;The box on the right is labeled validate card::credit card customers. The box is connected to a vertical dotted line, which extends to the bottom of the figure. An arrow extends horizontally and points back to the vertical line, forming a square. This arrow is labeled verify card number. An arrow from the long rectangular box points to the dotted line on the right side. This arrow is labeled enter card number. An arrow extends from the dotted line on the right side and points to the long rectangular box on the left. This arrow is labeled authorization.&#10;" title="FIGURE 4-14 This Visible Analyst sequence diagram shows a credit card validation process."/>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343400" y="1572293"/>
            <a:ext cx="5097339" cy="4268862"/>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0141210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AFED4F1C-06F7-4A04-9457-CA53CDF0EA00}" type="slidenum">
              <a:rPr lang="en-US"/>
              <a:pPr>
                <a:defRPr/>
              </a:pPr>
              <a:t>24</a:t>
            </a:fld>
            <a:endParaRPr lang="en-US" dirty="0"/>
          </a:p>
        </p:txBody>
      </p:sp>
      <p:sp>
        <p:nvSpPr>
          <p:cNvPr id="22529" name="Title 1"/>
          <p:cNvSpPr>
            <a:spLocks noGrp="1"/>
          </p:cNvSpPr>
          <p:nvPr>
            <p:ph type="title"/>
          </p:nvPr>
        </p:nvSpPr>
        <p:spPr/>
        <p:txBody>
          <a:bodyPr>
            <a:normAutofit/>
          </a:bodyPr>
          <a:lstStyle/>
          <a:p>
            <a:pPr eaLnBrk="1" hangingPunct="1"/>
            <a:r>
              <a:rPr lang="en-US" dirty="0" smtClean="0"/>
              <a:t>System Requirements Checklist</a:t>
            </a:r>
          </a:p>
        </p:txBody>
      </p:sp>
      <p:sp>
        <p:nvSpPr>
          <p:cNvPr id="3" name="Text Placeholder 2"/>
          <p:cNvSpPr>
            <a:spLocks noGrp="1"/>
          </p:cNvSpPr>
          <p:nvPr>
            <p:ph idx="4294967295"/>
          </p:nvPr>
        </p:nvSpPr>
        <p:spPr>
          <a:xfrm>
            <a:off x="457200" y="1524000"/>
            <a:ext cx="8190072" cy="4483100"/>
          </a:xfrm>
        </p:spPr>
        <p:txBody>
          <a:bodyPr rtlCol="0">
            <a:noAutofit/>
          </a:bodyPr>
          <a:lstStyle/>
          <a:p>
            <a:r>
              <a:rPr lang="en-US" b="1" dirty="0" smtClean="0"/>
              <a:t>Output Examples</a:t>
            </a:r>
            <a:endParaRPr lang="en-US" b="1" dirty="0"/>
          </a:p>
          <a:p>
            <a:pPr lvl="1"/>
            <a:r>
              <a:rPr lang="en-US" dirty="0"/>
              <a:t>The Web site must report online volume statistics every four hours, and hourly during peak periods</a:t>
            </a:r>
          </a:p>
          <a:p>
            <a:pPr lvl="1"/>
            <a:r>
              <a:rPr lang="en-US" dirty="0" smtClean="0"/>
              <a:t>The </a:t>
            </a:r>
            <a:r>
              <a:rPr lang="en-US" dirty="0"/>
              <a:t>contact management system must generate a daily reminder list for </a:t>
            </a:r>
            <a:r>
              <a:rPr lang="en-US" dirty="0" smtClean="0"/>
              <a:t>all sales reps</a:t>
            </a:r>
            <a:endParaRPr lang="en-US" dirty="0"/>
          </a:p>
          <a:p>
            <a:pPr lvl="1"/>
            <a:r>
              <a:rPr lang="en-US" dirty="0" smtClean="0"/>
              <a:t>The </a:t>
            </a:r>
            <a:r>
              <a:rPr lang="en-US" dirty="0"/>
              <a:t>purchasing system must provide suppliers with up-to-date </a:t>
            </a:r>
            <a:r>
              <a:rPr lang="en-US" dirty="0" smtClean="0"/>
              <a:t>specifications</a:t>
            </a:r>
          </a:p>
          <a:p>
            <a:endParaRPr lang="en-US" dirty="0" smtClean="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Placeholder 2"/>
          <p:cNvSpPr>
            <a:spLocks noGrp="1"/>
          </p:cNvSpPr>
          <p:nvPr>
            <p:ph idx="1"/>
          </p:nvPr>
        </p:nvSpPr>
        <p:spPr/>
        <p:txBody>
          <a:bodyPr>
            <a:noAutofit/>
          </a:bodyPr>
          <a:lstStyle/>
          <a:p>
            <a:r>
              <a:rPr lang="en-US" b="1" dirty="0"/>
              <a:t>Input Examples</a:t>
            </a:r>
          </a:p>
          <a:p>
            <a:pPr lvl="1"/>
            <a:r>
              <a:rPr lang="en-US" dirty="0"/>
              <a:t>The department head must enter overtime hours on a separate screen</a:t>
            </a:r>
          </a:p>
          <a:p>
            <a:pPr lvl="1"/>
            <a:r>
              <a:rPr lang="en-US" dirty="0"/>
              <a:t>Student grades must be entered on </a:t>
            </a:r>
            <a:r>
              <a:rPr lang="en-US" dirty="0" smtClean="0"/>
              <a:t>machine-readable </a:t>
            </a:r>
            <a:r>
              <a:rPr lang="en-US" dirty="0"/>
              <a:t>forms prepared by the instructor</a:t>
            </a:r>
          </a:p>
          <a:p>
            <a:pPr lvl="1"/>
            <a:r>
              <a:rPr lang="en-US" dirty="0" smtClean="0"/>
              <a:t>Each </a:t>
            </a:r>
            <a:r>
              <a:rPr lang="en-US" dirty="0"/>
              <a:t>input form must include date, time, product code, customer number, and </a:t>
            </a:r>
            <a:r>
              <a:rPr lang="en-US" dirty="0" smtClean="0"/>
              <a:t>quantity</a:t>
            </a:r>
          </a:p>
          <a:p>
            <a:r>
              <a:rPr lang="en-US" b="1" dirty="0" smtClean="0"/>
              <a:t>Process Examples</a:t>
            </a:r>
          </a:p>
          <a:p>
            <a:pPr lvl="1"/>
            <a:r>
              <a:rPr lang="en-US" dirty="0" smtClean="0"/>
              <a:t>The student records system must calculate the GPA at the end of each semester</a:t>
            </a:r>
          </a:p>
          <a:p>
            <a:pPr lvl="1"/>
            <a:r>
              <a:rPr lang="en-US" dirty="0" smtClean="0"/>
              <a:t>The human resources system must interface properly with the existing payroll system</a:t>
            </a:r>
          </a:p>
          <a:p>
            <a:endParaRPr lang="en-US" dirty="0" smtClean="0"/>
          </a:p>
          <a:p>
            <a:pPr eaLnBrk="1" hangingPunct="1"/>
            <a:endParaRPr lang="en-US" dirty="0"/>
          </a:p>
        </p:txBody>
      </p:sp>
      <p:sp>
        <p:nvSpPr>
          <p:cNvPr id="6" name="Slide Number Placeholder 5"/>
          <p:cNvSpPr>
            <a:spLocks noGrp="1"/>
          </p:cNvSpPr>
          <p:nvPr>
            <p:ph type="sldNum" sz="quarter" idx="12"/>
          </p:nvPr>
        </p:nvSpPr>
        <p:spPr/>
        <p:txBody>
          <a:bodyPr/>
          <a:lstStyle/>
          <a:p>
            <a:pPr>
              <a:defRPr/>
            </a:pPr>
            <a:fld id="{3A8CE51E-CFE8-4606-ADE8-C69348B3C7DD}" type="slidenum">
              <a:rPr lang="en-US"/>
              <a:pPr>
                <a:defRPr/>
              </a:pPr>
              <a:t>25</a:t>
            </a:fld>
            <a:endParaRPr lang="en-US" dirty="0"/>
          </a:p>
        </p:txBody>
      </p:sp>
      <p:sp>
        <p:nvSpPr>
          <p:cNvPr id="23553" name="Title 1"/>
          <p:cNvSpPr>
            <a:spLocks noGrp="1"/>
          </p:cNvSpPr>
          <p:nvPr>
            <p:ph type="title"/>
          </p:nvPr>
        </p:nvSpPr>
        <p:spPr/>
        <p:txBody>
          <a:bodyPr>
            <a:normAutofit/>
          </a:bodyPr>
          <a:lstStyle/>
          <a:p>
            <a:r>
              <a:rPr lang="en-US" dirty="0"/>
              <a:t>System Requirements </a:t>
            </a:r>
            <a:r>
              <a:rPr lang="en-US" dirty="0" smtClean="0"/>
              <a:t>Checklist </a:t>
            </a:r>
            <a:r>
              <a:rPr lang="en-US" sz="1300" dirty="0" smtClean="0"/>
              <a:t>(Cont. 1)</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36453306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Placeholder 2"/>
          <p:cNvSpPr>
            <a:spLocks noGrp="1"/>
          </p:cNvSpPr>
          <p:nvPr>
            <p:ph idx="1"/>
          </p:nvPr>
        </p:nvSpPr>
        <p:spPr>
          <a:xfrm>
            <a:off x="457200" y="1481328"/>
            <a:ext cx="8534400" cy="4995672"/>
          </a:xfrm>
        </p:spPr>
        <p:txBody>
          <a:bodyPr>
            <a:normAutofit/>
          </a:bodyPr>
          <a:lstStyle/>
          <a:p>
            <a:pPr lvl="1">
              <a:buClr>
                <a:srgbClr val="2DA2BF"/>
              </a:buClr>
            </a:pPr>
            <a:r>
              <a:rPr lang="en-US" dirty="0" smtClean="0">
                <a:solidFill>
                  <a:prstClr val="black"/>
                </a:solidFill>
              </a:rPr>
              <a:t>The prescription system must automatically generate an insurance claim form</a:t>
            </a:r>
          </a:p>
          <a:p>
            <a:pPr eaLnBrk="1" hangingPunct="1"/>
            <a:r>
              <a:rPr lang="en-US" b="1" dirty="0" smtClean="0"/>
              <a:t>Performance Examples</a:t>
            </a:r>
          </a:p>
          <a:p>
            <a:pPr lvl="1"/>
            <a:r>
              <a:rPr lang="en-US" dirty="0" smtClean="0"/>
              <a:t>The </a:t>
            </a:r>
            <a:r>
              <a:rPr lang="en-US" dirty="0"/>
              <a:t>system must support 25 users online </a:t>
            </a:r>
            <a:r>
              <a:rPr lang="en-US" dirty="0" smtClean="0"/>
              <a:t>simultaneously</a:t>
            </a:r>
            <a:endParaRPr lang="en-US" dirty="0"/>
          </a:p>
          <a:p>
            <a:pPr lvl="1"/>
            <a:r>
              <a:rPr lang="en-US" dirty="0" smtClean="0"/>
              <a:t>Response </a:t>
            </a:r>
            <a:r>
              <a:rPr lang="en-US" dirty="0"/>
              <a:t>time must not exceed four </a:t>
            </a:r>
            <a:r>
              <a:rPr lang="en-US" dirty="0" smtClean="0"/>
              <a:t>seconds</a:t>
            </a:r>
            <a:endParaRPr lang="en-US" dirty="0"/>
          </a:p>
          <a:p>
            <a:pPr lvl="1"/>
            <a:r>
              <a:rPr lang="en-US" dirty="0" smtClean="0"/>
              <a:t>The </a:t>
            </a:r>
            <a:r>
              <a:rPr lang="en-US" dirty="0"/>
              <a:t>system must be operational seven days a week, 365 days a </a:t>
            </a:r>
            <a:r>
              <a:rPr lang="en-US" dirty="0" smtClean="0"/>
              <a:t>year</a:t>
            </a:r>
            <a:endParaRPr lang="en-US" dirty="0"/>
          </a:p>
        </p:txBody>
      </p:sp>
      <p:sp>
        <p:nvSpPr>
          <p:cNvPr id="6" name="Slide Number Placeholder 5"/>
          <p:cNvSpPr>
            <a:spLocks noGrp="1"/>
          </p:cNvSpPr>
          <p:nvPr>
            <p:ph type="sldNum" sz="quarter" idx="12"/>
          </p:nvPr>
        </p:nvSpPr>
        <p:spPr/>
        <p:txBody>
          <a:bodyPr/>
          <a:lstStyle/>
          <a:p>
            <a:pPr>
              <a:defRPr/>
            </a:pPr>
            <a:fld id="{3A8CE51E-CFE8-4606-ADE8-C69348B3C7DD}" type="slidenum">
              <a:rPr lang="en-US"/>
              <a:pPr>
                <a:defRPr/>
              </a:pPr>
              <a:t>26</a:t>
            </a:fld>
            <a:endParaRPr lang="en-US" dirty="0"/>
          </a:p>
        </p:txBody>
      </p:sp>
      <p:sp>
        <p:nvSpPr>
          <p:cNvPr id="23553" name="Title 1"/>
          <p:cNvSpPr>
            <a:spLocks noGrp="1"/>
          </p:cNvSpPr>
          <p:nvPr>
            <p:ph type="title"/>
          </p:nvPr>
        </p:nvSpPr>
        <p:spPr/>
        <p:txBody>
          <a:bodyPr>
            <a:normAutofit/>
          </a:bodyPr>
          <a:lstStyle/>
          <a:p>
            <a:r>
              <a:rPr lang="en-US" dirty="0"/>
              <a:t>System Requirements </a:t>
            </a:r>
            <a:r>
              <a:rPr lang="en-US" dirty="0" smtClean="0"/>
              <a:t>Checklist </a:t>
            </a:r>
            <a:r>
              <a:rPr lang="en-US" sz="1300" dirty="0" smtClean="0"/>
              <a:t>(Cont. 2)</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37961271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Placeholder 2"/>
          <p:cNvSpPr>
            <a:spLocks noGrp="1"/>
          </p:cNvSpPr>
          <p:nvPr>
            <p:ph idx="1"/>
          </p:nvPr>
        </p:nvSpPr>
        <p:spPr/>
        <p:txBody>
          <a:bodyPr>
            <a:noAutofit/>
          </a:bodyPr>
          <a:lstStyle/>
          <a:p>
            <a:pPr eaLnBrk="1" hangingPunct="1"/>
            <a:r>
              <a:rPr lang="en-US" b="1" dirty="0" smtClean="0"/>
              <a:t>Control Examples</a:t>
            </a:r>
          </a:p>
          <a:p>
            <a:pPr lvl="1"/>
            <a:r>
              <a:rPr lang="en-US" dirty="0" smtClean="0"/>
              <a:t>The </a:t>
            </a:r>
            <a:r>
              <a:rPr lang="en-US" dirty="0"/>
              <a:t>system must provide logon security at the operating system level and at </a:t>
            </a:r>
            <a:r>
              <a:rPr lang="en-US" dirty="0" smtClean="0"/>
              <a:t>the application level</a:t>
            </a:r>
            <a:endParaRPr lang="en-US" dirty="0"/>
          </a:p>
          <a:p>
            <a:pPr lvl="1"/>
            <a:r>
              <a:rPr lang="en-US" dirty="0" smtClean="0"/>
              <a:t>The </a:t>
            </a:r>
            <a:r>
              <a:rPr lang="en-US" dirty="0"/>
              <a:t>system must maintain separate levels of security for users and the </a:t>
            </a:r>
            <a:r>
              <a:rPr lang="en-US" dirty="0" smtClean="0"/>
              <a:t>system administrator</a:t>
            </a:r>
          </a:p>
          <a:p>
            <a:pPr lvl="1"/>
            <a:r>
              <a:rPr lang="en-US" dirty="0" smtClean="0"/>
              <a:t>All transactions </a:t>
            </a:r>
            <a:r>
              <a:rPr lang="en-US" dirty="0"/>
              <a:t>must have audit </a:t>
            </a:r>
            <a:r>
              <a:rPr lang="en-US" dirty="0" smtClean="0"/>
              <a:t>trails</a:t>
            </a:r>
            <a:endParaRPr lang="en-US" dirty="0"/>
          </a:p>
          <a:p>
            <a:pPr lvl="1"/>
            <a:r>
              <a:rPr lang="en-US" dirty="0" smtClean="0"/>
              <a:t>The </a:t>
            </a:r>
            <a:r>
              <a:rPr lang="en-US" dirty="0"/>
              <a:t>system must create an error log file that includes the error type</a:t>
            </a:r>
            <a:r>
              <a:rPr lang="en-US" dirty="0" smtClean="0"/>
              <a:t>, description</a:t>
            </a:r>
            <a:r>
              <a:rPr lang="en-US" dirty="0"/>
              <a:t>, and </a:t>
            </a:r>
            <a:r>
              <a:rPr lang="en-US" dirty="0" smtClean="0"/>
              <a:t>time</a:t>
            </a:r>
            <a:endParaRPr lang="en-US" dirty="0"/>
          </a:p>
        </p:txBody>
      </p:sp>
      <p:sp>
        <p:nvSpPr>
          <p:cNvPr id="6" name="Slide Number Placeholder 5"/>
          <p:cNvSpPr>
            <a:spLocks noGrp="1"/>
          </p:cNvSpPr>
          <p:nvPr>
            <p:ph type="sldNum" sz="quarter" idx="12"/>
          </p:nvPr>
        </p:nvSpPr>
        <p:spPr/>
        <p:txBody>
          <a:bodyPr/>
          <a:lstStyle/>
          <a:p>
            <a:pPr>
              <a:defRPr/>
            </a:pPr>
            <a:fld id="{3A8CE51E-CFE8-4606-ADE8-C69348B3C7DD}" type="slidenum">
              <a:rPr lang="en-US"/>
              <a:pPr>
                <a:defRPr/>
              </a:pPr>
              <a:t>27</a:t>
            </a:fld>
            <a:endParaRPr lang="en-US" dirty="0"/>
          </a:p>
        </p:txBody>
      </p:sp>
      <p:sp>
        <p:nvSpPr>
          <p:cNvPr id="23553" name="Title 1"/>
          <p:cNvSpPr>
            <a:spLocks noGrp="1"/>
          </p:cNvSpPr>
          <p:nvPr>
            <p:ph type="title"/>
          </p:nvPr>
        </p:nvSpPr>
        <p:spPr/>
        <p:txBody>
          <a:bodyPr>
            <a:normAutofit/>
          </a:bodyPr>
          <a:lstStyle/>
          <a:p>
            <a:r>
              <a:rPr lang="en-US" dirty="0"/>
              <a:t>System Requirements </a:t>
            </a:r>
            <a:r>
              <a:rPr lang="en-US" dirty="0" smtClean="0"/>
              <a:t>Checklist </a:t>
            </a:r>
            <a:r>
              <a:rPr lang="en-US" sz="1300" dirty="0" smtClean="0"/>
              <a:t>(Cont. 3)</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0441459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2EC882E2-8A7D-423D-8A20-C8D8064ACAA6}" type="slidenum">
              <a:rPr lang="en-US"/>
              <a:pPr>
                <a:defRPr/>
              </a:pPr>
              <a:t>28</a:t>
            </a:fld>
            <a:endParaRPr lang="en-US" dirty="0"/>
          </a:p>
        </p:txBody>
      </p:sp>
      <p:sp>
        <p:nvSpPr>
          <p:cNvPr id="26625" name="Title 1"/>
          <p:cNvSpPr>
            <a:spLocks noGrp="1"/>
          </p:cNvSpPr>
          <p:nvPr>
            <p:ph type="title"/>
          </p:nvPr>
        </p:nvSpPr>
        <p:spPr/>
        <p:txBody>
          <a:bodyPr>
            <a:normAutofit fontScale="90000"/>
          </a:bodyPr>
          <a:lstStyle/>
          <a:p>
            <a:r>
              <a:rPr lang="en-US" dirty="0" smtClean="0"/>
              <a:t>Future Growth, Costs, and Benefits</a:t>
            </a:r>
          </a:p>
        </p:txBody>
      </p:sp>
      <p:sp>
        <p:nvSpPr>
          <p:cNvPr id="26626" name="Text Placeholder 2"/>
          <p:cNvSpPr>
            <a:spLocks noGrp="1"/>
          </p:cNvSpPr>
          <p:nvPr>
            <p:ph idx="4294967295"/>
          </p:nvPr>
        </p:nvSpPr>
        <p:spPr>
          <a:xfrm>
            <a:off x="457200" y="1524000"/>
            <a:ext cx="8229600" cy="4483100"/>
          </a:xfrm>
        </p:spPr>
        <p:txBody>
          <a:bodyPr>
            <a:normAutofit/>
          </a:bodyPr>
          <a:lstStyle/>
          <a:p>
            <a:r>
              <a:rPr lang="en-US" b="1" dirty="0"/>
              <a:t>Scalability</a:t>
            </a:r>
          </a:p>
          <a:p>
            <a:pPr lvl="1"/>
            <a:r>
              <a:rPr lang="en-US" dirty="0" smtClean="0"/>
              <a:t>A system’s </a:t>
            </a:r>
            <a:r>
              <a:rPr lang="en-US" dirty="0"/>
              <a:t>ability to handle increased business volume and </a:t>
            </a:r>
            <a:r>
              <a:rPr lang="en-US" dirty="0" smtClean="0"/>
              <a:t>transactions in </a:t>
            </a:r>
            <a:r>
              <a:rPr lang="en-US" dirty="0"/>
              <a:t>the </a:t>
            </a:r>
            <a:r>
              <a:rPr lang="en-US" dirty="0" smtClean="0"/>
              <a:t>future</a:t>
            </a:r>
          </a:p>
          <a:p>
            <a:pPr lvl="2"/>
            <a:r>
              <a:rPr lang="en-US" dirty="0" smtClean="0"/>
              <a:t>A </a:t>
            </a:r>
            <a:r>
              <a:rPr lang="en-US" dirty="0"/>
              <a:t>scalable system offers a better return on the initial investment</a:t>
            </a:r>
          </a:p>
          <a:p>
            <a:pPr lvl="1"/>
            <a:r>
              <a:rPr lang="en-US" dirty="0" smtClean="0"/>
              <a:t>Information required to </a:t>
            </a:r>
            <a:r>
              <a:rPr lang="en-US" dirty="0"/>
              <a:t>evaluate </a:t>
            </a:r>
            <a:r>
              <a:rPr lang="en-US" dirty="0" smtClean="0"/>
              <a:t>scalability</a:t>
            </a:r>
          </a:p>
          <a:p>
            <a:pPr lvl="2"/>
            <a:r>
              <a:rPr lang="en-US" dirty="0" smtClean="0"/>
              <a:t>Projected </a:t>
            </a:r>
            <a:r>
              <a:rPr lang="en-US" dirty="0"/>
              <a:t>future volume for all outputs, inputs, and processes</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Placeholder 2"/>
          <p:cNvSpPr>
            <a:spLocks noGrp="1"/>
          </p:cNvSpPr>
          <p:nvPr>
            <p:ph idx="1"/>
          </p:nvPr>
        </p:nvSpPr>
        <p:spPr>
          <a:xfrm>
            <a:off x="152400" y="1481328"/>
            <a:ext cx="8839200" cy="4614671"/>
          </a:xfrm>
        </p:spPr>
        <p:txBody>
          <a:bodyPr>
            <a:normAutofit/>
          </a:bodyPr>
          <a:lstStyle/>
          <a:p>
            <a:pPr>
              <a:defRPr/>
            </a:pPr>
            <a:r>
              <a:rPr lang="en-US" b="1" dirty="0"/>
              <a:t>Total Cost of Ownership</a:t>
            </a:r>
          </a:p>
          <a:p>
            <a:pPr lvl="1">
              <a:defRPr/>
            </a:pPr>
            <a:r>
              <a:rPr lang="en-US" dirty="0"/>
              <a:t>Important if the </a:t>
            </a:r>
            <a:r>
              <a:rPr lang="en-US" dirty="0" smtClean="0"/>
              <a:t>development </a:t>
            </a:r>
            <a:r>
              <a:rPr lang="en-US" dirty="0"/>
              <a:t>team is </a:t>
            </a:r>
            <a:r>
              <a:rPr lang="en-US" dirty="0" smtClean="0"/>
              <a:t>evaluating </a:t>
            </a:r>
            <a:r>
              <a:rPr lang="en-US" dirty="0"/>
              <a:t>several </a:t>
            </a:r>
            <a:r>
              <a:rPr lang="en-US" dirty="0" smtClean="0"/>
              <a:t>alternatives</a:t>
            </a:r>
            <a:endParaRPr lang="en-US" dirty="0"/>
          </a:p>
          <a:p>
            <a:pPr lvl="1">
              <a:defRPr/>
            </a:pPr>
            <a:r>
              <a:rPr lang="en-US" dirty="0"/>
              <a:t>Problem - Cost </a:t>
            </a:r>
            <a:r>
              <a:rPr lang="en-US" dirty="0" smtClean="0"/>
              <a:t>estimates </a:t>
            </a:r>
            <a:r>
              <a:rPr lang="en-US" dirty="0"/>
              <a:t>tend to </a:t>
            </a:r>
            <a:r>
              <a:rPr lang="en-US" dirty="0" smtClean="0"/>
              <a:t>understate </a:t>
            </a:r>
            <a:r>
              <a:rPr lang="en-US" dirty="0"/>
              <a:t>indirect </a:t>
            </a:r>
            <a:r>
              <a:rPr lang="en-US" dirty="0" smtClean="0"/>
              <a:t>costs</a:t>
            </a:r>
          </a:p>
          <a:p>
            <a:pPr lvl="2"/>
            <a:r>
              <a:rPr lang="en-US" dirty="0" smtClean="0"/>
              <a:t>Systems </a:t>
            </a:r>
            <a:r>
              <a:rPr lang="en-US" dirty="0"/>
              <a:t>analysts should try </a:t>
            </a:r>
            <a:r>
              <a:rPr lang="en-US" dirty="0" smtClean="0"/>
              <a:t>to identify </a:t>
            </a:r>
            <a:r>
              <a:rPr lang="en-US" dirty="0"/>
              <a:t>indirect costs </a:t>
            </a:r>
            <a:r>
              <a:rPr lang="en-US" dirty="0" smtClean="0"/>
              <a:t>and include </a:t>
            </a:r>
            <a:r>
              <a:rPr lang="en-US" dirty="0"/>
              <a:t>them in </a:t>
            </a:r>
            <a:r>
              <a:rPr lang="en-US" dirty="0" smtClean="0"/>
              <a:t>TCO estimates</a:t>
            </a:r>
            <a:endParaRPr lang="en-US" dirty="0"/>
          </a:p>
        </p:txBody>
      </p:sp>
      <p:sp>
        <p:nvSpPr>
          <p:cNvPr id="6" name="Slide Number Placeholder 5"/>
          <p:cNvSpPr>
            <a:spLocks noGrp="1"/>
          </p:cNvSpPr>
          <p:nvPr>
            <p:ph type="sldNum" sz="quarter" idx="12"/>
          </p:nvPr>
        </p:nvSpPr>
        <p:spPr/>
        <p:txBody>
          <a:bodyPr/>
          <a:lstStyle/>
          <a:p>
            <a:pPr>
              <a:defRPr/>
            </a:pPr>
            <a:fld id="{3A8CE51E-CFE8-4606-ADE8-C69348B3C7DD}" type="slidenum">
              <a:rPr lang="en-US"/>
              <a:pPr>
                <a:defRPr/>
              </a:pPr>
              <a:t>29</a:t>
            </a:fld>
            <a:endParaRPr lang="en-US" dirty="0"/>
          </a:p>
        </p:txBody>
      </p:sp>
      <p:sp>
        <p:nvSpPr>
          <p:cNvPr id="23553" name="Title 1"/>
          <p:cNvSpPr>
            <a:spLocks noGrp="1"/>
          </p:cNvSpPr>
          <p:nvPr>
            <p:ph type="title"/>
          </p:nvPr>
        </p:nvSpPr>
        <p:spPr/>
        <p:txBody>
          <a:bodyPr>
            <a:normAutofit fontScale="90000"/>
          </a:bodyPr>
          <a:lstStyle/>
          <a:p>
            <a:r>
              <a:rPr lang="en-US" dirty="0"/>
              <a:t>Future Growth, Costs, and </a:t>
            </a:r>
            <a:r>
              <a:rPr lang="en-US" dirty="0" smtClean="0"/>
              <a:t>Benefits </a:t>
            </a:r>
            <a:r>
              <a:rPr lang="en-US" sz="1300" dirty="0" smtClean="0"/>
              <a:t>(Cont.)</a:t>
            </a:r>
          </a:p>
        </p:txBody>
      </p:sp>
      <p:pic>
        <p:nvPicPr>
          <p:cNvPr id="2" name="Picture 1" descr="The figure consists of a cloud labeled TCO for cloud computing. Inside the cloud, there is an illustration of a stick balanced on a triangle. The left side of the stick has been weighed down. The following shapes and labels are seen on the stick. There is half a portion of a pie chart on the left side of the stick. This is labeled 57%, lower. A quarter portion of a pie chart is placed on the center of the stick. This is labeled 29%, same. A portion of less than one-third of a pie chart is placed on the right side of the stick, which is labeled 14%, higher." title="FIGURE 4-15 Total cost of ownership when migrating to the cloud can be significantly less"/>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l="3333" r="1667" b="2165"/>
          <a:stretch/>
        </p:blipFill>
        <p:spPr>
          <a:xfrm>
            <a:off x="4953000" y="3815438"/>
            <a:ext cx="4108987" cy="2580158"/>
          </a:xfrm>
          <a:prstGeom prst="rect">
            <a:avLst/>
          </a:prstGeom>
        </p:spPr>
      </p:pic>
      <p:sp>
        <p:nvSpPr>
          <p:cNvPr id="3" name="TextBox 2"/>
          <p:cNvSpPr txBox="1"/>
          <p:nvPr/>
        </p:nvSpPr>
        <p:spPr>
          <a:xfrm>
            <a:off x="691613" y="4736185"/>
            <a:ext cx="4191000" cy="738664"/>
          </a:xfrm>
          <a:prstGeom prst="rect">
            <a:avLst/>
          </a:prstGeom>
          <a:noFill/>
        </p:spPr>
        <p:txBody>
          <a:bodyPr wrap="square" rtlCol="0">
            <a:spAutoFit/>
          </a:bodyPr>
          <a:lstStyle/>
          <a:p>
            <a:r>
              <a:rPr lang="en-US" sz="1400" b="1" dirty="0" smtClean="0"/>
              <a:t>FIGURE </a:t>
            </a:r>
            <a:r>
              <a:rPr lang="en-US" sz="1400" b="1" dirty="0"/>
              <a:t>4-15 </a:t>
            </a:r>
            <a:r>
              <a:rPr lang="en-US" sz="1400" dirty="0"/>
              <a:t>Total cost of ownership when migrating to the cloud can be significantly less</a:t>
            </a:r>
          </a:p>
          <a:p>
            <a:r>
              <a:rPr lang="en-US" sz="1400" dirty="0"/>
              <a:t>than current computing platforms.</a:t>
            </a:r>
          </a:p>
        </p:txBody>
      </p:sp>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rtlCol="0">
            <a:noAutofit/>
          </a:bodyPr>
          <a:lstStyle/>
          <a:p>
            <a:r>
              <a:rPr lang="en-US" dirty="0" smtClean="0"/>
              <a:t>List and describe system requirements, including outputs, inputs, processes, performance, and controls</a:t>
            </a:r>
          </a:p>
          <a:p>
            <a:r>
              <a:rPr lang="en-US" dirty="0" smtClean="0"/>
              <a:t>Explain </a:t>
            </a:r>
            <a:r>
              <a:rPr lang="en-US" dirty="0"/>
              <a:t>the concept of scalability</a:t>
            </a:r>
          </a:p>
          <a:p>
            <a:r>
              <a:rPr lang="en-US" dirty="0" smtClean="0"/>
              <a:t>Use </a:t>
            </a:r>
            <a:r>
              <a:rPr lang="en-US" dirty="0"/>
              <a:t>fact-finding techniques, including interviews</a:t>
            </a:r>
            <a:r>
              <a:rPr lang="en-US" dirty="0" smtClean="0"/>
              <a:t>, documentation </a:t>
            </a:r>
            <a:r>
              <a:rPr lang="en-US" dirty="0"/>
              <a:t>review, observation</a:t>
            </a:r>
            <a:r>
              <a:rPr lang="en-US" dirty="0" smtClean="0"/>
              <a:t>, questionnaires</a:t>
            </a:r>
            <a:r>
              <a:rPr lang="en-US" dirty="0"/>
              <a:t>, sampling, and </a:t>
            </a:r>
            <a:r>
              <a:rPr lang="en-US" dirty="0" smtClean="0"/>
              <a:t>research</a:t>
            </a:r>
            <a:endParaRPr lang="en-US" dirty="0"/>
          </a:p>
        </p:txBody>
      </p:sp>
      <p:sp>
        <p:nvSpPr>
          <p:cNvPr id="6" name="Slide Number Placeholder 5"/>
          <p:cNvSpPr>
            <a:spLocks noGrp="1"/>
          </p:cNvSpPr>
          <p:nvPr>
            <p:ph type="sldNum" sz="quarter" idx="12"/>
          </p:nvPr>
        </p:nvSpPr>
        <p:spPr/>
        <p:txBody>
          <a:bodyPr/>
          <a:lstStyle/>
          <a:p>
            <a:pPr>
              <a:defRPr/>
            </a:pPr>
            <a:fld id="{2A2E474D-0DD9-4CC9-898C-22F9D94C02B6}" type="slidenum">
              <a:rPr lang="en-US"/>
              <a:pPr>
                <a:defRPr/>
              </a:pPr>
              <a:t>3</a:t>
            </a:fld>
            <a:endParaRPr lang="en-US" dirty="0"/>
          </a:p>
        </p:txBody>
      </p:sp>
      <p:sp>
        <p:nvSpPr>
          <p:cNvPr id="17409" name="Title 1"/>
          <p:cNvSpPr>
            <a:spLocks noGrp="1"/>
          </p:cNvSpPr>
          <p:nvPr>
            <p:ph type="title"/>
          </p:nvPr>
        </p:nvSpPr>
        <p:spPr/>
        <p:txBody>
          <a:bodyPr/>
          <a:lstStyle/>
          <a:p>
            <a:pPr eaLnBrk="1" hangingPunct="1"/>
            <a:r>
              <a:rPr lang="en-US" dirty="0" smtClean="0"/>
              <a:t>Chapter Objectives </a:t>
            </a:r>
            <a:r>
              <a:rPr lang="en-US" sz="1200" dirty="0" smtClean="0"/>
              <a:t>(Cont. 1)</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D3D122FE-C649-4972-A5B0-0460445CA6B8}" type="slidenum">
              <a:rPr lang="en-US"/>
              <a:pPr>
                <a:defRPr/>
              </a:pPr>
              <a:t>30</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Fact Finding</a:t>
            </a:r>
          </a:p>
        </p:txBody>
      </p:sp>
      <p:sp>
        <p:nvSpPr>
          <p:cNvPr id="7" name="Text Placeholder 2"/>
          <p:cNvSpPr txBox="1">
            <a:spLocks/>
          </p:cNvSpPr>
          <p:nvPr/>
        </p:nvSpPr>
        <p:spPr>
          <a:xfrm>
            <a:off x="457200" y="1481328"/>
            <a:ext cx="8190072" cy="4525963"/>
          </a:xfrm>
          <a:prstGeom prst="rect">
            <a:avLst/>
          </a:prstGeom>
        </p:spPr>
        <p:txBody>
          <a:bodyPr>
            <a:no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r>
              <a:rPr lang="en-US" b="1" dirty="0"/>
              <a:t>Fact-Finding Overview</a:t>
            </a:r>
          </a:p>
          <a:p>
            <a:pPr lvl="1"/>
            <a:r>
              <a:rPr lang="en-US" dirty="0" smtClean="0"/>
              <a:t>Identify the required information  - Typical questions to ask</a:t>
            </a:r>
          </a:p>
          <a:p>
            <a:pPr lvl="2"/>
            <a:r>
              <a:rPr lang="en-US" dirty="0" smtClean="0"/>
              <a:t>What business functions are supported by the current system?</a:t>
            </a:r>
          </a:p>
          <a:p>
            <a:pPr lvl="2"/>
            <a:r>
              <a:rPr lang="en-US" dirty="0" smtClean="0"/>
              <a:t>What are the benefits and TCO of the proposed system?</a:t>
            </a:r>
          </a:p>
          <a:p>
            <a:pPr lvl="2"/>
            <a:r>
              <a:rPr lang="en-US" dirty="0" smtClean="0"/>
              <a:t>What transactions will the system process?</a:t>
            </a:r>
          </a:p>
          <a:p>
            <a:pPr lvl="2"/>
            <a:r>
              <a:rPr lang="en-US" dirty="0" smtClean="0"/>
              <a:t>Must the new system interface with legacy systems?</a:t>
            </a:r>
          </a:p>
          <a:p>
            <a:pPr lvl="1"/>
            <a:r>
              <a:rPr lang="en-US" dirty="0" smtClean="0"/>
              <a:t>Develop a fact-finding plan</a:t>
            </a:r>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Placeholder 2"/>
          <p:cNvSpPr>
            <a:spLocks noGrp="1"/>
          </p:cNvSpPr>
          <p:nvPr>
            <p:ph idx="1"/>
          </p:nvPr>
        </p:nvSpPr>
        <p:spPr>
          <a:xfrm>
            <a:off x="152400" y="1481328"/>
            <a:ext cx="8839200" cy="4614671"/>
          </a:xfrm>
        </p:spPr>
        <p:txBody>
          <a:bodyPr>
            <a:normAutofit/>
          </a:bodyPr>
          <a:lstStyle/>
          <a:p>
            <a:r>
              <a:rPr lang="en-US" b="1" dirty="0"/>
              <a:t>Who, What, Where, When, How, and Why?</a:t>
            </a:r>
          </a:p>
          <a:p>
            <a:pPr lvl="1"/>
            <a:r>
              <a:rPr lang="en-US" dirty="0"/>
              <a:t>Systems analyst must first understand the current situation</a:t>
            </a:r>
          </a:p>
          <a:p>
            <a:pPr lvl="2"/>
            <a:r>
              <a:rPr lang="en-US" dirty="0"/>
              <a:t>Will help him/her tackle the question of what should be done</a:t>
            </a:r>
          </a:p>
        </p:txBody>
      </p:sp>
      <p:sp>
        <p:nvSpPr>
          <p:cNvPr id="6" name="Slide Number Placeholder 5"/>
          <p:cNvSpPr>
            <a:spLocks noGrp="1"/>
          </p:cNvSpPr>
          <p:nvPr>
            <p:ph type="sldNum" sz="quarter" idx="12"/>
          </p:nvPr>
        </p:nvSpPr>
        <p:spPr/>
        <p:txBody>
          <a:bodyPr/>
          <a:lstStyle/>
          <a:p>
            <a:pPr>
              <a:defRPr/>
            </a:pPr>
            <a:fld id="{3A8CE51E-CFE8-4606-ADE8-C69348B3C7DD}" type="slidenum">
              <a:rPr lang="en-US"/>
              <a:pPr>
                <a:defRPr/>
              </a:pPr>
              <a:t>31</a:t>
            </a:fld>
            <a:endParaRPr lang="en-US" dirty="0"/>
          </a:p>
        </p:txBody>
      </p:sp>
      <p:sp>
        <p:nvSpPr>
          <p:cNvPr id="23553" name="Title 1"/>
          <p:cNvSpPr>
            <a:spLocks noGrp="1"/>
          </p:cNvSpPr>
          <p:nvPr>
            <p:ph type="title"/>
          </p:nvPr>
        </p:nvSpPr>
        <p:spPr/>
        <p:txBody>
          <a:bodyPr>
            <a:normAutofit/>
          </a:bodyPr>
          <a:lstStyle/>
          <a:p>
            <a:r>
              <a:rPr lang="en-US" dirty="0"/>
              <a:t>Fact </a:t>
            </a:r>
            <a:r>
              <a:rPr lang="en-US" dirty="0" smtClean="0"/>
              <a:t>Finding </a:t>
            </a:r>
            <a:r>
              <a:rPr lang="en-US" sz="1300" dirty="0" smtClean="0"/>
              <a:t>(Cont. 1)</a:t>
            </a:r>
          </a:p>
        </p:txBody>
      </p:sp>
      <p:pic>
        <p:nvPicPr>
          <p:cNvPr id="2" name="Picture 1" descr="This table consists of 6 rows and 3 columns. The first and second columns share a header and it is labeled current system. The header of the third column reads proposed system.&#10;In row 2, column 1 reads who does it? Column 2 reads why does this person do it? Column 3 reads who should do it?&#10;In row 3, column 1 reads what is done? Column 2 reads why is it done? Column 3 reads what should be done?&#10;In row 4, column 1 reads where is it done? Column 2 reads why is it done there? Column 3 reads where should it be done?&#10;In row 5, column 1 reads when is it done? Column 2 reads why is it done then? Column 3 reads when should it be done?&#10;In row 6, column 1 reads how is it done? Column 2 reads why is it done this way? Column 3 reads how should it be done?&#10;" title="FIGURE 4-17 Sample questions during requirements modeling as the focus shifts from the current system to the proposed syste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946" y="3429000"/>
            <a:ext cx="7422108" cy="1984362"/>
          </a:xfrm>
          <a:prstGeom prst="rect">
            <a:avLst/>
          </a:prstGeom>
        </p:spPr>
      </p:pic>
      <p:sp>
        <p:nvSpPr>
          <p:cNvPr id="7" name="Rectangle 6"/>
          <p:cNvSpPr/>
          <p:nvPr/>
        </p:nvSpPr>
        <p:spPr>
          <a:xfrm>
            <a:off x="860946" y="5413362"/>
            <a:ext cx="7422108" cy="523220"/>
          </a:xfrm>
          <a:prstGeom prst="rect">
            <a:avLst/>
          </a:prstGeom>
        </p:spPr>
        <p:txBody>
          <a:bodyPr wrap="square">
            <a:spAutoFit/>
          </a:bodyPr>
          <a:lstStyle/>
          <a:p>
            <a:r>
              <a:rPr lang="en-US" sz="1400" b="1" dirty="0"/>
              <a:t>FIGURE </a:t>
            </a:r>
            <a:r>
              <a:rPr lang="en-US" sz="1400" b="1" dirty="0" smtClean="0"/>
              <a:t>4-17 </a:t>
            </a:r>
            <a:r>
              <a:rPr lang="en-US" sz="1400" dirty="0"/>
              <a:t>Sample questions during requirements modeling as the focus shifts from the current system </a:t>
            </a:r>
            <a:r>
              <a:rPr lang="en-US" sz="1400" dirty="0" smtClean="0"/>
              <a:t>to the </a:t>
            </a:r>
            <a:r>
              <a:rPr lang="en-US" sz="1400" dirty="0"/>
              <a:t>proposed </a:t>
            </a:r>
            <a:r>
              <a:rPr lang="en-US" sz="1400" dirty="0" smtClean="0"/>
              <a:t>system.</a:t>
            </a:r>
            <a:endParaRPr lang="en-US" sz="1400" dirty="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3810414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FA1B7F05-D7B2-4859-A296-B0141AD468D3}" type="slidenum">
              <a:rPr lang="en-US"/>
              <a:pPr>
                <a:defRPr/>
              </a:pPr>
              <a:t>32</a:t>
            </a:fld>
            <a:endParaRPr lang="en-US" dirty="0"/>
          </a:p>
        </p:txBody>
      </p:sp>
      <p:sp>
        <p:nvSpPr>
          <p:cNvPr id="2" name="Title 1"/>
          <p:cNvSpPr>
            <a:spLocks noGrp="1"/>
          </p:cNvSpPr>
          <p:nvPr>
            <p:ph type="title"/>
          </p:nvPr>
        </p:nvSpPr>
        <p:spPr/>
        <p:txBody>
          <a:bodyPr rtlCol="0">
            <a:normAutofit/>
          </a:bodyPr>
          <a:lstStyle/>
          <a:p>
            <a:pPr>
              <a:defRPr/>
            </a:pPr>
            <a:r>
              <a:rPr lang="en-US" dirty="0"/>
              <a:t>Fact Finding </a:t>
            </a:r>
            <a:r>
              <a:rPr lang="en-US" sz="1300" dirty="0"/>
              <a:t>(Cont</a:t>
            </a:r>
            <a:r>
              <a:rPr lang="en-US" sz="1300" dirty="0" smtClean="0"/>
              <a:t>. 2)</a:t>
            </a:r>
            <a:endParaRPr lang="en-US" dirty="0" smtClean="0"/>
          </a:p>
        </p:txBody>
      </p:sp>
      <p:sp>
        <p:nvSpPr>
          <p:cNvPr id="7" name="Text Placeholder 2"/>
          <p:cNvSpPr>
            <a:spLocks noGrp="1"/>
          </p:cNvSpPr>
          <p:nvPr>
            <p:ph idx="1"/>
          </p:nvPr>
        </p:nvSpPr>
        <p:spPr>
          <a:xfrm>
            <a:off x="152400" y="1481328"/>
            <a:ext cx="4114800" cy="4614671"/>
          </a:xfrm>
        </p:spPr>
        <p:txBody>
          <a:bodyPr>
            <a:noAutofit/>
          </a:bodyPr>
          <a:lstStyle/>
          <a:p>
            <a:r>
              <a:rPr lang="en-US" b="1" dirty="0"/>
              <a:t>The Zachman Framework</a:t>
            </a:r>
          </a:p>
          <a:p>
            <a:pPr lvl="1"/>
            <a:r>
              <a:rPr lang="en-US" dirty="0" smtClean="0"/>
              <a:t>Helps </a:t>
            </a:r>
            <a:r>
              <a:rPr lang="en-US" dirty="0"/>
              <a:t>managers and users understand the model </a:t>
            </a:r>
          </a:p>
          <a:p>
            <a:pPr lvl="1"/>
            <a:r>
              <a:rPr lang="en-US" dirty="0" smtClean="0"/>
              <a:t>Ensures </a:t>
            </a:r>
            <a:r>
              <a:rPr lang="en-US" dirty="0"/>
              <a:t>that overall business goals translate into successful IT projects</a:t>
            </a:r>
          </a:p>
        </p:txBody>
      </p:sp>
      <p:pic>
        <p:nvPicPr>
          <p:cNvPr id="3" name="Picture 2" descr="This is a screenshot of Zachman Framework as seen in Visible Analyst. The image of the screenshot consists of various icons placed in five rows and six columns. Starting from the left, the columns are titled what data, how function, where network, who people, when time, why motivation. Starting from the top, the rows are titled scope planner, business model (conceptual) owner, system model (logical) designer, technology model (physical) builder, and detailed representations subcontractor." title="FIGURE 4-17 Visible Analyst uses the Zachman Framework for Enterprise Architecture. The Zachman concept presents traditional fact-finding questions in a systems development contex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74962" y="1481328"/>
            <a:ext cx="4943513" cy="3041858"/>
          </a:xfrm>
          <a:prstGeom prst="rect">
            <a:avLst/>
          </a:prstGeom>
        </p:spPr>
      </p:pic>
      <p:sp>
        <p:nvSpPr>
          <p:cNvPr id="4" name="TextBox 3"/>
          <p:cNvSpPr txBox="1"/>
          <p:nvPr/>
        </p:nvSpPr>
        <p:spPr>
          <a:xfrm>
            <a:off x="4074962" y="4539336"/>
            <a:ext cx="5069038" cy="1077218"/>
          </a:xfrm>
          <a:prstGeom prst="rect">
            <a:avLst/>
          </a:prstGeom>
          <a:noFill/>
        </p:spPr>
        <p:txBody>
          <a:bodyPr wrap="square" rtlCol="0">
            <a:spAutoFit/>
          </a:bodyPr>
          <a:lstStyle/>
          <a:p>
            <a:r>
              <a:rPr lang="en-US" sz="1400" b="1" dirty="0" smtClean="0"/>
              <a:t>FIGURE </a:t>
            </a:r>
            <a:r>
              <a:rPr lang="en-US" sz="1400" b="1" dirty="0"/>
              <a:t>4-17 </a:t>
            </a:r>
            <a:r>
              <a:rPr lang="en-US" sz="1400" dirty="0"/>
              <a:t>Visible Analyst uses the </a:t>
            </a:r>
            <a:r>
              <a:rPr lang="en-US" sz="1400" dirty="0" err="1"/>
              <a:t>Zachman</a:t>
            </a:r>
            <a:r>
              <a:rPr lang="en-US" sz="1400" dirty="0"/>
              <a:t> Framework for Enterprise Architecture. The </a:t>
            </a:r>
            <a:r>
              <a:rPr lang="en-US" sz="1400" dirty="0" err="1" smtClean="0"/>
              <a:t>Zachman</a:t>
            </a:r>
            <a:r>
              <a:rPr lang="en-US" sz="1400" dirty="0" smtClean="0"/>
              <a:t> concept </a:t>
            </a:r>
            <a:r>
              <a:rPr lang="en-US" sz="1400" dirty="0"/>
              <a:t>presents traditional fact-finding questions in a systems development context</a:t>
            </a:r>
            <a:r>
              <a:rPr lang="en-US" sz="1400" dirty="0" smtClean="0"/>
              <a:t>.</a:t>
            </a:r>
          </a:p>
          <a:p>
            <a:r>
              <a:rPr lang="en-US" sz="800" dirty="0" smtClean="0"/>
              <a:t>Source: Visible Systems Corporation</a:t>
            </a:r>
            <a:endParaRPr lang="en-US" sz="800" dirty="0"/>
          </a:p>
        </p:txBody>
      </p:sp>
      <p:sp>
        <p:nvSpPr>
          <p:cNvPr id="5" name="Footer Placeholder 4"/>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8078271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ext Placeholder 2"/>
          <p:cNvSpPr>
            <a:spLocks noGrp="1"/>
          </p:cNvSpPr>
          <p:nvPr>
            <p:ph sz="half" idx="1"/>
          </p:nvPr>
        </p:nvSpPr>
        <p:spPr>
          <a:xfrm>
            <a:off x="457200" y="1481328"/>
            <a:ext cx="8458200" cy="4525963"/>
          </a:xfrm>
        </p:spPr>
        <p:txBody>
          <a:bodyPr>
            <a:normAutofit/>
          </a:bodyPr>
          <a:lstStyle/>
          <a:p>
            <a:r>
              <a:rPr lang="en-US" sz="2700" dirty="0" smtClean="0"/>
              <a:t>Steps involved</a:t>
            </a:r>
          </a:p>
          <a:p>
            <a:pPr lvl="1"/>
            <a:r>
              <a:rPr lang="en-US" sz="2300" dirty="0" smtClean="0"/>
              <a:t>Step</a:t>
            </a:r>
            <a:r>
              <a:rPr lang="en-US" sz="2300" b="1" dirty="0" smtClean="0"/>
              <a:t> </a:t>
            </a:r>
            <a:r>
              <a:rPr lang="en-US" sz="2300" dirty="0" smtClean="0"/>
              <a:t>1 - Determine </a:t>
            </a:r>
            <a:r>
              <a:rPr lang="en-US" sz="2300" dirty="0"/>
              <a:t>the people to </a:t>
            </a:r>
            <a:r>
              <a:rPr lang="en-US" sz="2300" dirty="0" smtClean="0"/>
              <a:t>interview</a:t>
            </a:r>
            <a:endParaRPr lang="en-US" sz="2300" dirty="0"/>
          </a:p>
          <a:p>
            <a:pPr lvl="1"/>
            <a:r>
              <a:rPr lang="en-US" sz="2300" dirty="0" smtClean="0"/>
              <a:t>Step 2 - Establish </a:t>
            </a:r>
            <a:r>
              <a:rPr lang="en-US" sz="2300" dirty="0"/>
              <a:t>objectives for the </a:t>
            </a:r>
            <a:r>
              <a:rPr lang="en-US" sz="2300" dirty="0" smtClean="0"/>
              <a:t>interview</a:t>
            </a:r>
            <a:endParaRPr lang="en-US" sz="2300" dirty="0"/>
          </a:p>
          <a:p>
            <a:pPr lvl="1"/>
            <a:r>
              <a:rPr lang="en-US" sz="2300" dirty="0" smtClean="0"/>
              <a:t>Step 3 - Develop </a:t>
            </a:r>
            <a:r>
              <a:rPr lang="en-US" sz="2300" dirty="0"/>
              <a:t>interview </a:t>
            </a:r>
            <a:r>
              <a:rPr lang="en-US" sz="2300" dirty="0" smtClean="0"/>
              <a:t>questions</a:t>
            </a:r>
            <a:endParaRPr lang="en-US" sz="2300" dirty="0"/>
          </a:p>
          <a:p>
            <a:pPr lvl="1"/>
            <a:r>
              <a:rPr lang="en-US" sz="2300" dirty="0" smtClean="0"/>
              <a:t>Step 4 - Prepare </a:t>
            </a:r>
            <a:r>
              <a:rPr lang="en-US" sz="2300" dirty="0"/>
              <a:t>for the </a:t>
            </a:r>
            <a:r>
              <a:rPr lang="en-US" sz="2300" dirty="0" smtClean="0"/>
              <a:t>interview</a:t>
            </a:r>
            <a:endParaRPr lang="en-US" sz="2300" dirty="0"/>
          </a:p>
          <a:p>
            <a:pPr lvl="1"/>
            <a:r>
              <a:rPr lang="en-US" sz="2300" dirty="0" smtClean="0"/>
              <a:t>Step 5 - Conduct </a:t>
            </a:r>
            <a:r>
              <a:rPr lang="en-US" sz="2300" dirty="0"/>
              <a:t>the </a:t>
            </a:r>
            <a:r>
              <a:rPr lang="en-US" sz="2300" dirty="0" smtClean="0"/>
              <a:t>interview</a:t>
            </a:r>
            <a:endParaRPr lang="en-US" sz="2300" dirty="0"/>
          </a:p>
          <a:p>
            <a:pPr lvl="1"/>
            <a:r>
              <a:rPr lang="en-US" sz="2300" dirty="0" smtClean="0"/>
              <a:t>Step 6 - Document </a:t>
            </a:r>
            <a:r>
              <a:rPr lang="en-US" sz="2300" dirty="0"/>
              <a:t>the </a:t>
            </a:r>
            <a:r>
              <a:rPr lang="en-US" sz="2300" dirty="0" smtClean="0"/>
              <a:t>interview</a:t>
            </a:r>
            <a:endParaRPr lang="en-US" sz="2300" dirty="0"/>
          </a:p>
          <a:p>
            <a:pPr lvl="1"/>
            <a:r>
              <a:rPr lang="en-US" sz="2300" dirty="0" smtClean="0"/>
              <a:t>Step 7 - Evaluate </a:t>
            </a:r>
            <a:r>
              <a:rPr lang="en-US" sz="2300" dirty="0"/>
              <a:t>the </a:t>
            </a:r>
            <a:r>
              <a:rPr lang="en-US" sz="2300" dirty="0" smtClean="0"/>
              <a:t>interview</a:t>
            </a:r>
          </a:p>
        </p:txBody>
      </p:sp>
      <p:sp>
        <p:nvSpPr>
          <p:cNvPr id="6" name="Slide Number Placeholder 5"/>
          <p:cNvSpPr>
            <a:spLocks noGrp="1"/>
          </p:cNvSpPr>
          <p:nvPr>
            <p:ph type="sldNum" sz="quarter" idx="12"/>
          </p:nvPr>
        </p:nvSpPr>
        <p:spPr/>
        <p:txBody>
          <a:bodyPr/>
          <a:lstStyle/>
          <a:p>
            <a:pPr>
              <a:defRPr/>
            </a:pPr>
            <a:fld id="{32904BDD-46E6-4D85-A6BF-BC6C0A7141B2}" type="slidenum">
              <a:rPr lang="en-US"/>
              <a:pPr>
                <a:defRPr/>
              </a:pPr>
              <a:t>33</a:t>
            </a:fld>
            <a:endParaRPr lang="en-US" dirty="0"/>
          </a:p>
        </p:txBody>
      </p:sp>
      <p:sp>
        <p:nvSpPr>
          <p:cNvPr id="37889" name="Title 1"/>
          <p:cNvSpPr>
            <a:spLocks noGrp="1"/>
          </p:cNvSpPr>
          <p:nvPr>
            <p:ph type="title"/>
          </p:nvPr>
        </p:nvSpPr>
        <p:spPr/>
        <p:txBody>
          <a:bodyPr/>
          <a:lstStyle/>
          <a:p>
            <a:pPr eaLnBrk="1" hangingPunct="1"/>
            <a:r>
              <a:rPr lang="en-US" dirty="0" smtClean="0"/>
              <a:t>Interviews</a:t>
            </a:r>
          </a:p>
        </p:txBody>
      </p:sp>
      <p:sp>
        <p:nvSpPr>
          <p:cNvPr id="7"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34</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1)</a:t>
            </a:r>
          </a:p>
        </p:txBody>
      </p:sp>
      <p:sp>
        <p:nvSpPr>
          <p:cNvPr id="8" name="Text Placeholder 2"/>
          <p:cNvSpPr>
            <a:spLocks noGrp="1"/>
          </p:cNvSpPr>
          <p:nvPr>
            <p:ph sz="half" idx="1"/>
          </p:nvPr>
        </p:nvSpPr>
        <p:spPr>
          <a:xfrm>
            <a:off x="457200" y="1481328"/>
            <a:ext cx="8458200" cy="4525963"/>
          </a:xfrm>
        </p:spPr>
        <p:txBody>
          <a:bodyPr>
            <a:noAutofit/>
          </a:bodyPr>
          <a:lstStyle/>
          <a:p>
            <a:r>
              <a:rPr lang="en-US" b="1" dirty="0" smtClean="0"/>
              <a:t>Step 1 - Determine </a:t>
            </a:r>
            <a:r>
              <a:rPr lang="en-US" b="1" dirty="0"/>
              <a:t>the </a:t>
            </a:r>
            <a:r>
              <a:rPr lang="en-US" b="1" dirty="0" smtClean="0"/>
              <a:t>People </a:t>
            </a:r>
            <a:r>
              <a:rPr lang="en-US" b="1" dirty="0"/>
              <a:t>to </a:t>
            </a:r>
            <a:r>
              <a:rPr lang="en-US" b="1" dirty="0" smtClean="0"/>
              <a:t>Interview</a:t>
            </a:r>
          </a:p>
          <a:p>
            <a:pPr lvl="1"/>
            <a:r>
              <a:rPr lang="en-US" dirty="0" smtClean="0"/>
              <a:t>Select the right people and ask the right questions</a:t>
            </a:r>
          </a:p>
          <a:p>
            <a:pPr lvl="2"/>
            <a:r>
              <a:rPr lang="en-US" dirty="0" smtClean="0"/>
              <a:t>Consider candidates from both formal and </a:t>
            </a:r>
            <a:r>
              <a:rPr lang="en-US" b="1" dirty="0" smtClean="0"/>
              <a:t>informal structures</a:t>
            </a:r>
          </a:p>
          <a:p>
            <a:pPr lvl="1"/>
            <a:r>
              <a:rPr lang="en-US" dirty="0" smtClean="0"/>
              <a:t>Decide on group and/or individual interviews</a:t>
            </a:r>
            <a:endParaRPr lang="en-US" dirty="0"/>
          </a:p>
          <a:p>
            <a:r>
              <a:rPr lang="en-US" b="1" dirty="0" smtClean="0"/>
              <a:t>Step 2</a:t>
            </a:r>
            <a:r>
              <a:rPr lang="en-US" b="1" dirty="0"/>
              <a:t> </a:t>
            </a:r>
            <a:r>
              <a:rPr lang="en-US" b="1" dirty="0" smtClean="0"/>
              <a:t>- </a:t>
            </a:r>
            <a:r>
              <a:rPr lang="en-US" b="1" dirty="0"/>
              <a:t>Establish </a:t>
            </a:r>
            <a:r>
              <a:rPr lang="en-US" b="1" dirty="0" smtClean="0"/>
              <a:t>Objectives for the Interview</a:t>
            </a:r>
          </a:p>
          <a:p>
            <a:pPr lvl="1"/>
            <a:r>
              <a:rPr lang="en-US" dirty="0" smtClean="0"/>
              <a:t>Determine the areas to be discussed</a:t>
            </a:r>
          </a:p>
          <a:p>
            <a:pPr lvl="1"/>
            <a:r>
              <a:rPr lang="en-US" dirty="0" smtClean="0"/>
              <a:t>List the facts that need to be gathered</a:t>
            </a:r>
          </a:p>
          <a:p>
            <a:pPr lvl="1"/>
            <a:r>
              <a:rPr lang="en-US" dirty="0" smtClean="0"/>
              <a:t>Objectives depend </a:t>
            </a:r>
            <a:r>
              <a:rPr lang="en-US" dirty="0"/>
              <a:t>on the role of </a:t>
            </a:r>
            <a:r>
              <a:rPr lang="en-US" dirty="0" smtClean="0"/>
              <a:t>the person </a:t>
            </a:r>
            <a:r>
              <a:rPr lang="en-US" dirty="0"/>
              <a:t>being interviewed</a:t>
            </a:r>
            <a:endParaRPr lang="en-US" dirty="0" smtClean="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3966391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35</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2)</a:t>
            </a:r>
          </a:p>
        </p:txBody>
      </p:sp>
      <p:sp>
        <p:nvSpPr>
          <p:cNvPr id="8" name="Text Placeholder 2"/>
          <p:cNvSpPr>
            <a:spLocks noGrp="1"/>
          </p:cNvSpPr>
          <p:nvPr>
            <p:ph sz="half" idx="1"/>
          </p:nvPr>
        </p:nvSpPr>
        <p:spPr>
          <a:xfrm>
            <a:off x="457200" y="1481328"/>
            <a:ext cx="8458200" cy="4525963"/>
          </a:xfrm>
        </p:spPr>
        <p:txBody>
          <a:bodyPr>
            <a:noAutofit/>
          </a:bodyPr>
          <a:lstStyle/>
          <a:p>
            <a:r>
              <a:rPr lang="en-US" b="1" dirty="0" smtClean="0"/>
              <a:t>Step 3 - Develop Interview Questions</a:t>
            </a:r>
          </a:p>
          <a:p>
            <a:pPr lvl="1">
              <a:buSzPct val="68000"/>
            </a:pPr>
            <a:r>
              <a:rPr lang="en-US" dirty="0"/>
              <a:t>Decide what to ask and how to phrase the </a:t>
            </a:r>
            <a:r>
              <a:rPr lang="en-US" dirty="0" smtClean="0"/>
              <a:t>question</a:t>
            </a:r>
          </a:p>
          <a:p>
            <a:pPr lvl="2">
              <a:buSzPct val="68000"/>
            </a:pPr>
            <a:r>
              <a:rPr lang="en-US" dirty="0" smtClean="0"/>
              <a:t>Avoid </a:t>
            </a:r>
            <a:r>
              <a:rPr lang="en-US" b="1" dirty="0" smtClean="0"/>
              <a:t>leading questions</a:t>
            </a:r>
            <a:endParaRPr lang="en-US" b="1" dirty="0"/>
          </a:p>
          <a:p>
            <a:pPr lvl="2">
              <a:buSzPct val="68000"/>
            </a:pPr>
            <a:r>
              <a:rPr lang="en-US" b="1" dirty="0"/>
              <a:t>Open ended questions </a:t>
            </a:r>
            <a:r>
              <a:rPr lang="en-US" dirty="0"/>
              <a:t>encourage spontaneous and unstructured responses</a:t>
            </a:r>
          </a:p>
          <a:p>
            <a:pPr lvl="2">
              <a:buSzPct val="68000"/>
            </a:pPr>
            <a:r>
              <a:rPr lang="en-US" b="1" dirty="0"/>
              <a:t>Close ended questions </a:t>
            </a:r>
            <a:r>
              <a:rPr lang="en-US" dirty="0"/>
              <a:t>limit the </a:t>
            </a:r>
            <a:r>
              <a:rPr lang="en-US" dirty="0" smtClean="0"/>
              <a:t>response</a:t>
            </a:r>
          </a:p>
          <a:p>
            <a:pPr lvl="3">
              <a:buSzPct val="68000"/>
            </a:pPr>
            <a:r>
              <a:rPr lang="en-US" sz="1800" dirty="0" smtClean="0"/>
              <a:t>Used to verify facts</a:t>
            </a:r>
          </a:p>
          <a:p>
            <a:pPr lvl="2">
              <a:buSzPct val="68000"/>
            </a:pPr>
            <a:r>
              <a:rPr lang="en-US" b="1" dirty="0" smtClean="0"/>
              <a:t>Range-of-response </a:t>
            </a:r>
            <a:r>
              <a:rPr lang="en-US" b="1" dirty="0"/>
              <a:t>questions </a:t>
            </a:r>
            <a:r>
              <a:rPr lang="en-US" dirty="0"/>
              <a:t>limit the </a:t>
            </a:r>
            <a:r>
              <a:rPr lang="en-US" dirty="0" smtClean="0"/>
              <a:t>response</a:t>
            </a:r>
          </a:p>
          <a:p>
            <a:pPr lvl="3">
              <a:buSzPct val="68000"/>
            </a:pPr>
            <a:r>
              <a:rPr lang="en-US" sz="1800" dirty="0" smtClean="0"/>
              <a:t>Use a numeric scale</a:t>
            </a:r>
            <a:endParaRPr lang="en-US" sz="1800" dirty="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22718279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36</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3)</a:t>
            </a:r>
          </a:p>
        </p:txBody>
      </p:sp>
      <p:sp>
        <p:nvSpPr>
          <p:cNvPr id="8" name="Text Placeholder 2"/>
          <p:cNvSpPr>
            <a:spLocks noGrp="1"/>
          </p:cNvSpPr>
          <p:nvPr>
            <p:ph sz="half" idx="1"/>
          </p:nvPr>
        </p:nvSpPr>
        <p:spPr>
          <a:xfrm>
            <a:off x="457200" y="1481328"/>
            <a:ext cx="8458200" cy="4525963"/>
          </a:xfrm>
        </p:spPr>
        <p:txBody>
          <a:bodyPr>
            <a:normAutofit/>
          </a:bodyPr>
          <a:lstStyle/>
          <a:p>
            <a:r>
              <a:rPr lang="en-US" b="1" dirty="0" smtClean="0"/>
              <a:t>Step 4 - Prepare </a:t>
            </a:r>
            <a:r>
              <a:rPr lang="en-US" b="1" dirty="0"/>
              <a:t>for the </a:t>
            </a:r>
            <a:r>
              <a:rPr lang="en-US" b="1" dirty="0" smtClean="0"/>
              <a:t>Interview</a:t>
            </a:r>
          </a:p>
          <a:p>
            <a:pPr lvl="1"/>
            <a:r>
              <a:rPr lang="en-US" dirty="0"/>
              <a:t>Careful preparation is </a:t>
            </a:r>
            <a:r>
              <a:rPr lang="en-US" dirty="0" smtClean="0"/>
              <a:t>essential</a:t>
            </a:r>
          </a:p>
          <a:p>
            <a:pPr lvl="1"/>
            <a:r>
              <a:rPr lang="en-US" dirty="0" smtClean="0"/>
              <a:t>Limit </a:t>
            </a:r>
            <a:r>
              <a:rPr lang="en-US" dirty="0"/>
              <a:t>the interview to no more than one </a:t>
            </a:r>
            <a:r>
              <a:rPr lang="en-US" dirty="0" smtClean="0"/>
              <a:t>hour</a:t>
            </a:r>
          </a:p>
          <a:p>
            <a:pPr lvl="1"/>
            <a:r>
              <a:rPr lang="en-US" dirty="0" smtClean="0"/>
              <a:t>Verify time, place, length, and topics via e-mail</a:t>
            </a:r>
            <a:endParaRPr lang="en-US" dirty="0"/>
          </a:p>
          <a:p>
            <a:pPr lvl="1"/>
            <a:r>
              <a:rPr lang="en-US" dirty="0"/>
              <a:t>If there are questions about documents, ask the interviewee to have samples </a:t>
            </a:r>
            <a:r>
              <a:rPr lang="en-US" dirty="0" smtClean="0"/>
              <a:t>available at </a:t>
            </a:r>
            <a:r>
              <a:rPr lang="en-US" dirty="0"/>
              <a:t>the meeting</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09580146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37</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4)</a:t>
            </a:r>
          </a:p>
        </p:txBody>
      </p:sp>
      <p:sp>
        <p:nvSpPr>
          <p:cNvPr id="7" name="Rectangle 6"/>
          <p:cNvSpPr/>
          <p:nvPr/>
        </p:nvSpPr>
        <p:spPr>
          <a:xfrm>
            <a:off x="1295400" y="5634577"/>
            <a:ext cx="5871420" cy="433587"/>
          </a:xfrm>
          <a:prstGeom prst="rect">
            <a:avLst/>
          </a:prstGeom>
        </p:spPr>
        <p:txBody>
          <a:bodyPr wrap="square">
            <a:spAutoFit/>
          </a:bodyPr>
          <a:lstStyle/>
          <a:p>
            <a:r>
              <a:rPr lang="en-US" sz="1400" b="1" dirty="0"/>
              <a:t>FIGURE </a:t>
            </a:r>
            <a:r>
              <a:rPr lang="en-US" sz="1400" b="1" dirty="0" smtClean="0"/>
              <a:t>4-19  </a:t>
            </a:r>
            <a:r>
              <a:rPr lang="en-US" sz="1400" dirty="0"/>
              <a:t>Sample message to a department head about interviews</a:t>
            </a:r>
            <a:r>
              <a:rPr lang="en-US" sz="1400" dirty="0" smtClean="0"/>
              <a:t>.</a:t>
            </a:r>
          </a:p>
          <a:p>
            <a:r>
              <a:rPr lang="en-US" sz="800" dirty="0" smtClean="0"/>
              <a:t>Source: 2015 Apple</a:t>
            </a:r>
            <a:endParaRPr lang="en-US" sz="800" dirty="0"/>
          </a:p>
        </p:txBody>
      </p:sp>
      <p:pic>
        <p:nvPicPr>
          <p:cNvPr id="2" name="Picture 1" descr="This is a screenshot of a sample email. The task bar consists of 12 different icons. There are five rows below the task bar. The first row reads to: Denis Smith. The second row reads cc: Ed Morris, Grace Lewis, Kurt Wallanau. The third row reads bcc:. The fourth row reads subject: research project tracking system. The fifth row reads from: Scott Tilley – stilley@fit.edu.&#10;The content in the email reads:&#10;Denis, I am working on the new research project tracking system. I need to learn more about user requirements, and I would like to meet with several members of your staff to discuss the new system. Please let me know if the following schedule is OK:&#10;• Ed Morris, October 18 at 9.30 am&#10;• Grace Lewis, October 18 at 3.00 pm&#10;• Kurt Wallanau, October 22 at 1.00 pm&#10;I’ll let you know if I need to meet with any other people in your department, or if a follow-up meeting is needed. I plan to complete the systems analysis phase by the end of the month, and I’ll send you a copy of the system requirements document as soon as it’s available. If you have any questions, please let me know. Thanks!&#10;Regards, Scott Tilley&#10;" title="FIGURE 4-19  Sample message to a department head about interview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380" y="1260044"/>
            <a:ext cx="7717972" cy="4374533"/>
          </a:xfrm>
          <a:prstGeom prst="rect">
            <a:avLst/>
          </a:prstGeom>
        </p:spPr>
      </p:pic>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94268224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38</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5)</a:t>
            </a:r>
          </a:p>
        </p:txBody>
      </p:sp>
      <p:sp>
        <p:nvSpPr>
          <p:cNvPr id="7" name="Rectangle 6"/>
          <p:cNvSpPr/>
          <p:nvPr/>
        </p:nvSpPr>
        <p:spPr>
          <a:xfrm>
            <a:off x="2209800" y="5808743"/>
            <a:ext cx="4724400" cy="430887"/>
          </a:xfrm>
          <a:prstGeom prst="rect">
            <a:avLst/>
          </a:prstGeom>
        </p:spPr>
        <p:txBody>
          <a:bodyPr wrap="square">
            <a:spAutoFit/>
          </a:bodyPr>
          <a:lstStyle/>
          <a:p>
            <a:r>
              <a:rPr lang="en-US" sz="1400" b="1" dirty="0"/>
              <a:t>FIGURE </a:t>
            </a:r>
            <a:r>
              <a:rPr lang="en-US" sz="1400" b="1" dirty="0" smtClean="0"/>
              <a:t>4-20 </a:t>
            </a:r>
            <a:r>
              <a:rPr lang="en-US" sz="1400" dirty="0" smtClean="0"/>
              <a:t>Sample </a:t>
            </a:r>
            <a:r>
              <a:rPr lang="en-US" sz="1400" dirty="0"/>
              <a:t>message to confirm an </a:t>
            </a:r>
            <a:r>
              <a:rPr lang="en-US" sz="1400" dirty="0" smtClean="0"/>
              <a:t>interview.</a:t>
            </a:r>
          </a:p>
          <a:p>
            <a:r>
              <a:rPr lang="en-US" sz="800" dirty="0" smtClean="0"/>
              <a:t>Source: 2015 Apple</a:t>
            </a:r>
            <a:endParaRPr lang="en-US" sz="800" dirty="0"/>
          </a:p>
        </p:txBody>
      </p:sp>
      <p:pic>
        <p:nvPicPr>
          <p:cNvPr id="2" name="Picture 1" descr="This is a screenshot of a sample email. The task bar consists of 12 different icons. There are five rows below the task bar. The first row reads to: Grace Lewis. The second row reads cc:. The third row reads bcc:. The fourth row reads subject: interview. The fifth row reads from: Scott Tilley – stilley@fit.edu.&#10;The content in the email reads:&#10;Grace, this note confirms my interview with you in your office at 3.00 pm on October 18. I’m working on the new research project tracking system and I would appreciate your help. I want to learn more about how research projects are tracked now, and what the requirements are for the new system. &#10;Here are some specific topics I would like to discuss:&#10;• Will the new system being implemented apply at all institutional locations?&#10;• Do you want the new system to become operational at the end of this year?&#10;• What security access provisions are required in the new system?&#10;• Who will participate in the requirements elicitation meetings?&#10;• How often do you anticipate changes in research project topics?&#10;If you have any written procedures or forms that document the current system, please have copies available so I can review them when we meet. Thanks for your cooperation.&#10;Regards, Scott Tilley&#10;&#10;" title="FIGURE 4-20  Sample message to confirm an interview"/>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100" y="1219200"/>
            <a:ext cx="7543800" cy="4589543"/>
          </a:xfrm>
          <a:prstGeom prst="rect">
            <a:avLst/>
          </a:prstGeom>
        </p:spPr>
      </p:pic>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2241661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39</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6)</a:t>
            </a:r>
          </a:p>
        </p:txBody>
      </p:sp>
      <p:sp>
        <p:nvSpPr>
          <p:cNvPr id="8" name="Text Placeholder 2"/>
          <p:cNvSpPr>
            <a:spLocks noGrp="1"/>
          </p:cNvSpPr>
          <p:nvPr>
            <p:ph sz="half" idx="1"/>
          </p:nvPr>
        </p:nvSpPr>
        <p:spPr>
          <a:xfrm>
            <a:off x="457200" y="1481328"/>
            <a:ext cx="8458200" cy="4525963"/>
          </a:xfrm>
        </p:spPr>
        <p:txBody>
          <a:bodyPr>
            <a:noAutofit/>
          </a:bodyPr>
          <a:lstStyle/>
          <a:p>
            <a:r>
              <a:rPr lang="en-US" b="1" dirty="0" smtClean="0"/>
              <a:t>Step 5 - Conduct </a:t>
            </a:r>
            <a:r>
              <a:rPr lang="en-US" b="1" dirty="0"/>
              <a:t>the </a:t>
            </a:r>
            <a:r>
              <a:rPr lang="en-US" b="1" dirty="0" smtClean="0"/>
              <a:t>Interview</a:t>
            </a:r>
          </a:p>
          <a:p>
            <a:pPr lvl="1"/>
            <a:r>
              <a:rPr lang="en-US" dirty="0"/>
              <a:t>Develop a specific plan for the meeting</a:t>
            </a:r>
          </a:p>
          <a:p>
            <a:pPr lvl="1"/>
            <a:r>
              <a:rPr lang="en-US" dirty="0"/>
              <a:t>Begin by introducing yourself, describing the project, and explaining your interview objectives</a:t>
            </a:r>
          </a:p>
          <a:p>
            <a:pPr lvl="1"/>
            <a:r>
              <a:rPr lang="en-US" dirty="0" smtClean="0"/>
              <a:t>Practice </a:t>
            </a:r>
            <a:r>
              <a:rPr lang="en-US" b="1" dirty="0" smtClean="0"/>
              <a:t>engaged listening</a:t>
            </a:r>
          </a:p>
          <a:p>
            <a:pPr lvl="1"/>
            <a:r>
              <a:rPr lang="en-US" dirty="0" smtClean="0"/>
              <a:t>Allow </a:t>
            </a:r>
            <a:r>
              <a:rPr lang="en-US" dirty="0"/>
              <a:t>the person enough time to think about the </a:t>
            </a:r>
            <a:r>
              <a:rPr lang="en-US" dirty="0" smtClean="0"/>
              <a:t>question and arrive at an answer</a:t>
            </a:r>
            <a:endParaRPr lang="en-US" dirty="0"/>
          </a:p>
          <a:p>
            <a:pPr lvl="1"/>
            <a:r>
              <a:rPr lang="en-US" dirty="0"/>
              <a:t>After an interview, </a:t>
            </a:r>
            <a:r>
              <a:rPr lang="en-US" dirty="0" smtClean="0"/>
              <a:t>summarize </a:t>
            </a:r>
            <a:r>
              <a:rPr lang="en-US" dirty="0"/>
              <a:t>the session and seek a </a:t>
            </a:r>
            <a:r>
              <a:rPr lang="en-US" dirty="0" smtClean="0"/>
              <a:t>confirmation</a:t>
            </a:r>
            <a:endParaRPr lang="en-US" dirty="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1417331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rtlCol="0">
            <a:noAutofit/>
          </a:bodyPr>
          <a:lstStyle/>
          <a:p>
            <a:r>
              <a:rPr lang="en-US" dirty="0"/>
              <a:t>Define total cost of ownership (TCO)</a:t>
            </a:r>
          </a:p>
          <a:p>
            <a:r>
              <a:rPr lang="en-US" dirty="0"/>
              <a:t>Conduct a successful interview</a:t>
            </a:r>
          </a:p>
          <a:p>
            <a:r>
              <a:rPr lang="en-US" dirty="0"/>
              <a:t>Develop effective documentation methods to use during systems development</a:t>
            </a:r>
          </a:p>
        </p:txBody>
      </p:sp>
      <p:sp>
        <p:nvSpPr>
          <p:cNvPr id="6" name="Slide Number Placeholder 5"/>
          <p:cNvSpPr>
            <a:spLocks noGrp="1"/>
          </p:cNvSpPr>
          <p:nvPr>
            <p:ph type="sldNum" sz="quarter" idx="12"/>
          </p:nvPr>
        </p:nvSpPr>
        <p:spPr/>
        <p:txBody>
          <a:bodyPr/>
          <a:lstStyle/>
          <a:p>
            <a:pPr>
              <a:defRPr/>
            </a:pPr>
            <a:fld id="{2A2E474D-0DD9-4CC9-898C-22F9D94C02B6}" type="slidenum">
              <a:rPr lang="en-US"/>
              <a:pPr>
                <a:defRPr/>
              </a:pPr>
              <a:t>4</a:t>
            </a:fld>
            <a:endParaRPr lang="en-US" dirty="0"/>
          </a:p>
        </p:txBody>
      </p:sp>
      <p:sp>
        <p:nvSpPr>
          <p:cNvPr id="17409" name="Title 1"/>
          <p:cNvSpPr>
            <a:spLocks noGrp="1"/>
          </p:cNvSpPr>
          <p:nvPr>
            <p:ph type="title"/>
          </p:nvPr>
        </p:nvSpPr>
        <p:spPr/>
        <p:txBody>
          <a:bodyPr/>
          <a:lstStyle/>
          <a:p>
            <a:pPr eaLnBrk="1" hangingPunct="1"/>
            <a:r>
              <a:rPr lang="en-US" dirty="0" smtClean="0"/>
              <a:t>Chapter Objectives </a:t>
            </a:r>
            <a:r>
              <a:rPr lang="en-US" sz="1200" dirty="0" smtClean="0"/>
              <a:t>(Cont. 2)</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61442925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40</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7)</a:t>
            </a:r>
          </a:p>
        </p:txBody>
      </p:sp>
      <p:sp>
        <p:nvSpPr>
          <p:cNvPr id="8" name="Text Placeholder 2"/>
          <p:cNvSpPr>
            <a:spLocks noGrp="1"/>
          </p:cNvSpPr>
          <p:nvPr>
            <p:ph sz="half" idx="1"/>
          </p:nvPr>
        </p:nvSpPr>
        <p:spPr>
          <a:xfrm>
            <a:off x="457200" y="1481328"/>
            <a:ext cx="8458200" cy="4525963"/>
          </a:xfrm>
        </p:spPr>
        <p:txBody>
          <a:bodyPr>
            <a:normAutofit/>
          </a:bodyPr>
          <a:lstStyle/>
          <a:p>
            <a:r>
              <a:rPr lang="en-US" b="1" dirty="0" smtClean="0"/>
              <a:t>Step 6 - Document </a:t>
            </a:r>
            <a:r>
              <a:rPr lang="en-US" b="1" dirty="0"/>
              <a:t>the </a:t>
            </a:r>
            <a:r>
              <a:rPr lang="en-US" b="1" dirty="0" smtClean="0"/>
              <a:t>Interview</a:t>
            </a:r>
          </a:p>
          <a:p>
            <a:pPr lvl="1">
              <a:defRPr/>
            </a:pPr>
            <a:r>
              <a:rPr lang="en-US" dirty="0"/>
              <a:t>Note taking should be kept to a minimum</a:t>
            </a:r>
          </a:p>
          <a:p>
            <a:pPr lvl="1">
              <a:defRPr/>
            </a:pPr>
            <a:r>
              <a:rPr lang="en-US" dirty="0"/>
              <a:t>After conducting the </a:t>
            </a:r>
            <a:r>
              <a:rPr lang="en-US" dirty="0" smtClean="0"/>
              <a:t>interview:</a:t>
            </a:r>
          </a:p>
          <a:p>
            <a:pPr lvl="2">
              <a:defRPr/>
            </a:pPr>
            <a:r>
              <a:rPr lang="en-US" dirty="0" smtClean="0"/>
              <a:t>Record </a:t>
            </a:r>
            <a:r>
              <a:rPr lang="en-US" dirty="0"/>
              <a:t>the information quickly</a:t>
            </a:r>
          </a:p>
          <a:p>
            <a:pPr lvl="2">
              <a:defRPr/>
            </a:pPr>
            <a:r>
              <a:rPr lang="en-US" dirty="0" smtClean="0"/>
              <a:t>Send </a:t>
            </a:r>
            <a:r>
              <a:rPr lang="en-US" dirty="0"/>
              <a:t>memo to the interviewee expressing your appreciation</a:t>
            </a:r>
          </a:p>
          <a:p>
            <a:pPr lvl="3">
              <a:defRPr/>
            </a:pPr>
            <a:r>
              <a:rPr lang="en-US" dirty="0"/>
              <a:t>Note </a:t>
            </a:r>
            <a:r>
              <a:rPr lang="en-US" dirty="0" smtClean="0"/>
              <a:t>the date</a:t>
            </a:r>
            <a:r>
              <a:rPr lang="en-US" dirty="0"/>
              <a:t>, time, location, </a:t>
            </a:r>
            <a:r>
              <a:rPr lang="en-US" dirty="0" smtClean="0"/>
              <a:t>purpose </a:t>
            </a:r>
            <a:r>
              <a:rPr lang="en-US" dirty="0"/>
              <a:t>of the interview, and the main points you discussed so the interviewee has a written summary and can offer additions or </a:t>
            </a:r>
            <a:r>
              <a:rPr lang="en-US" dirty="0" smtClean="0"/>
              <a:t>corrections</a:t>
            </a:r>
          </a:p>
          <a:p>
            <a:r>
              <a:rPr lang="en-US" b="1" dirty="0"/>
              <a:t>Step 7 - Evaluate the Interview</a:t>
            </a:r>
          </a:p>
          <a:p>
            <a:pPr lvl="1"/>
            <a:r>
              <a:rPr lang="en-US" dirty="0"/>
              <a:t>In addition to recording the facts obtained in an interview, try to identify any possible biases</a:t>
            </a:r>
          </a:p>
          <a:p>
            <a:pPr>
              <a:defRPr/>
            </a:pPr>
            <a:endParaRPr lang="en-US" dirty="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82745479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41</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8)</a:t>
            </a:r>
          </a:p>
        </p:txBody>
      </p:sp>
      <p:sp>
        <p:nvSpPr>
          <p:cNvPr id="8" name="Text Placeholder 2"/>
          <p:cNvSpPr>
            <a:spLocks noGrp="1"/>
          </p:cNvSpPr>
          <p:nvPr>
            <p:ph sz="half" idx="1"/>
          </p:nvPr>
        </p:nvSpPr>
        <p:spPr>
          <a:xfrm>
            <a:off x="457200" y="1481328"/>
            <a:ext cx="8458200" cy="4525963"/>
          </a:xfrm>
        </p:spPr>
        <p:txBody>
          <a:bodyPr>
            <a:normAutofit/>
          </a:bodyPr>
          <a:lstStyle/>
          <a:p>
            <a:r>
              <a:rPr lang="en-US" b="1" dirty="0" smtClean="0"/>
              <a:t>Unsuccessful </a:t>
            </a:r>
            <a:r>
              <a:rPr lang="en-US" b="1" dirty="0"/>
              <a:t>Interviews</a:t>
            </a:r>
          </a:p>
          <a:p>
            <a:pPr lvl="1"/>
            <a:r>
              <a:rPr lang="en-US" dirty="0"/>
              <a:t>No matter how well you prepare for interviews, some are not </a:t>
            </a:r>
            <a:r>
              <a:rPr lang="en-US" dirty="0" smtClean="0"/>
              <a:t>successful</a:t>
            </a:r>
          </a:p>
          <a:p>
            <a:pPr lvl="1"/>
            <a:r>
              <a:rPr lang="en-US" sz="2400" dirty="0"/>
              <a:t>M</a:t>
            </a:r>
            <a:r>
              <a:rPr lang="en-US" sz="2400" dirty="0" smtClean="0"/>
              <a:t>isunderstanding </a:t>
            </a:r>
            <a:r>
              <a:rPr lang="en-US" sz="2400" dirty="0"/>
              <a:t>or </a:t>
            </a:r>
            <a:r>
              <a:rPr lang="en-US" sz="2400" dirty="0" smtClean="0"/>
              <a:t>personality conflict </a:t>
            </a:r>
            <a:r>
              <a:rPr lang="en-US" sz="2400" dirty="0"/>
              <a:t>could affect the interview negatively, or the interviewee might be afraid </a:t>
            </a:r>
            <a:r>
              <a:rPr lang="en-US" sz="2400" dirty="0" smtClean="0"/>
              <a:t>that the </a:t>
            </a:r>
            <a:r>
              <a:rPr lang="en-US" sz="2400" dirty="0"/>
              <a:t>new system will eliminate or change his or her job</a:t>
            </a:r>
            <a:endParaRPr lang="en-US" dirty="0"/>
          </a:p>
          <a:p>
            <a:pPr lvl="1"/>
            <a:endParaRPr lang="en-US" dirty="0" smtClean="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55979450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Placeholder 2"/>
          <p:cNvSpPr>
            <a:spLocks noGrp="1"/>
          </p:cNvSpPr>
          <p:nvPr>
            <p:ph sz="half" idx="1"/>
          </p:nvPr>
        </p:nvSpPr>
        <p:spPr>
          <a:xfrm>
            <a:off x="457200" y="1481328"/>
            <a:ext cx="8305800" cy="4525963"/>
          </a:xfrm>
        </p:spPr>
        <p:txBody>
          <a:bodyPr>
            <a:noAutofit/>
          </a:bodyPr>
          <a:lstStyle/>
          <a:p>
            <a:pPr>
              <a:defRPr/>
            </a:pPr>
            <a:r>
              <a:rPr lang="en-US" sz="2700" b="1" dirty="0"/>
              <a:t>Document </a:t>
            </a:r>
            <a:r>
              <a:rPr lang="en-US" sz="2700" b="1" dirty="0" smtClean="0"/>
              <a:t>Review</a:t>
            </a:r>
          </a:p>
          <a:p>
            <a:pPr lvl="1">
              <a:defRPr/>
            </a:pPr>
            <a:r>
              <a:rPr lang="en-US" sz="2300" dirty="0" smtClean="0"/>
              <a:t>Review </a:t>
            </a:r>
            <a:r>
              <a:rPr lang="en-US" sz="2300" dirty="0"/>
              <a:t>of baseline </a:t>
            </a:r>
            <a:r>
              <a:rPr lang="en-US" sz="2300" dirty="0" smtClean="0"/>
              <a:t>documentation</a:t>
            </a:r>
          </a:p>
          <a:p>
            <a:pPr lvl="1">
              <a:defRPr/>
            </a:pPr>
            <a:r>
              <a:rPr lang="en-US" sz="2300" dirty="0" smtClean="0"/>
              <a:t>Helps an analyst understand how the current system is supposed to work</a:t>
            </a:r>
          </a:p>
          <a:p>
            <a:pPr>
              <a:defRPr/>
            </a:pPr>
            <a:r>
              <a:rPr lang="en-US" sz="2700" b="1" dirty="0" smtClean="0"/>
              <a:t>Observation </a:t>
            </a:r>
          </a:p>
          <a:p>
            <a:pPr lvl="1">
              <a:defRPr/>
            </a:pPr>
            <a:r>
              <a:rPr lang="en-US" sz="2300" dirty="0" smtClean="0"/>
              <a:t>Provides additional 				  perspective </a:t>
            </a:r>
            <a:r>
              <a:rPr lang="en-US" sz="2300" dirty="0"/>
              <a:t>and a better </a:t>
            </a:r>
            <a:r>
              <a:rPr lang="en-US" sz="2300" dirty="0" smtClean="0"/>
              <a:t>		       understanding </a:t>
            </a:r>
            <a:r>
              <a:rPr lang="en-US" sz="2300" dirty="0"/>
              <a:t>of the system </a:t>
            </a:r>
            <a:r>
              <a:rPr lang="en-US" sz="2300" dirty="0" smtClean="0"/>
              <a:t>		   procedures </a:t>
            </a:r>
          </a:p>
          <a:p>
            <a:pPr lvl="1">
              <a:defRPr/>
            </a:pPr>
            <a:r>
              <a:rPr lang="en-US" sz="2300" dirty="0" smtClean="0"/>
              <a:t>Should be planned in 			       advance</a:t>
            </a:r>
          </a:p>
        </p:txBody>
      </p:sp>
      <p:sp>
        <p:nvSpPr>
          <p:cNvPr id="6" name="Slide Number Placeholder 5"/>
          <p:cNvSpPr>
            <a:spLocks noGrp="1"/>
          </p:cNvSpPr>
          <p:nvPr>
            <p:ph type="sldNum" sz="quarter" idx="12"/>
          </p:nvPr>
        </p:nvSpPr>
        <p:spPr/>
        <p:txBody>
          <a:bodyPr/>
          <a:lstStyle/>
          <a:p>
            <a:pPr>
              <a:defRPr/>
            </a:pPr>
            <a:fld id="{9B42CFBA-F963-45CC-AE7A-AFD9B1BFFADB}" type="slidenum">
              <a:rPr lang="en-US"/>
              <a:pPr>
                <a:defRPr/>
              </a:pPr>
              <a:t>42</a:t>
            </a:fld>
            <a:endParaRPr lang="en-US" dirty="0"/>
          </a:p>
        </p:txBody>
      </p:sp>
      <p:sp>
        <p:nvSpPr>
          <p:cNvPr id="2" name="Title 1"/>
          <p:cNvSpPr>
            <a:spLocks noGrp="1"/>
          </p:cNvSpPr>
          <p:nvPr>
            <p:ph type="title"/>
          </p:nvPr>
        </p:nvSpPr>
        <p:spPr/>
        <p:txBody>
          <a:bodyPr rtlCol="0">
            <a:normAutofit/>
          </a:bodyPr>
          <a:lstStyle/>
          <a:p>
            <a:pPr>
              <a:defRPr/>
            </a:pPr>
            <a:r>
              <a:rPr lang="en-US" dirty="0" smtClean="0"/>
              <a:t>Other Fact-Finding Techniques</a:t>
            </a:r>
          </a:p>
        </p:txBody>
      </p:sp>
      <p:pic>
        <p:nvPicPr>
          <p:cNvPr id="3" name="Picture 2" descr="This is an image of people in an office space. Multiple cubicles and cabins can be seen in the image. Some people seem to be engaged in discussions while the others are seen working at their respective cubicles." title="Figure 4-21 The Hawthorne study suggested that worker productivity improves during observation. Always consider the Hawthorne Effect when observing the operation of an existing system"/>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18969" y="2857492"/>
            <a:ext cx="3750945" cy="2514600"/>
          </a:xfrm>
          <a:prstGeom prst="rect">
            <a:avLst/>
          </a:prstGeom>
        </p:spPr>
      </p:pic>
      <p:sp>
        <p:nvSpPr>
          <p:cNvPr id="4" name="TextBox 3"/>
          <p:cNvSpPr txBox="1"/>
          <p:nvPr/>
        </p:nvSpPr>
        <p:spPr>
          <a:xfrm>
            <a:off x="4648200" y="5372091"/>
            <a:ext cx="4495800" cy="954107"/>
          </a:xfrm>
          <a:prstGeom prst="rect">
            <a:avLst/>
          </a:prstGeom>
          <a:noFill/>
        </p:spPr>
        <p:txBody>
          <a:bodyPr wrap="square" rtlCol="0">
            <a:spAutoFit/>
          </a:bodyPr>
          <a:lstStyle/>
          <a:p>
            <a:r>
              <a:rPr lang="en-US" sz="1200" b="1" dirty="0"/>
              <a:t>Figure 4-21 </a:t>
            </a:r>
            <a:r>
              <a:rPr lang="en-US" sz="1200" dirty="0"/>
              <a:t>The Hawthorne study suggested that worker productivity improves during observation</a:t>
            </a:r>
            <a:r>
              <a:rPr lang="en-US" sz="1200" dirty="0" smtClean="0"/>
              <a:t>. Always </a:t>
            </a:r>
            <a:r>
              <a:rPr lang="en-US" sz="1200" dirty="0"/>
              <a:t>consider the Hawthorne Effect when observing the operation of an existing system.</a:t>
            </a:r>
          </a:p>
          <a:p>
            <a:r>
              <a:rPr lang="en-US" sz="800" dirty="0"/>
              <a:t>Monkey Business Images/Shutterstock.com</a:t>
            </a:r>
          </a:p>
        </p:txBody>
      </p:sp>
      <p:sp>
        <p:nvSpPr>
          <p:cNvPr id="8"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b="1" dirty="0"/>
              <a:t>Questionnaires </a:t>
            </a:r>
            <a:r>
              <a:rPr lang="en-US" b="1" dirty="0" smtClean="0"/>
              <a:t>and Surveys</a:t>
            </a:r>
            <a:endParaRPr lang="en-US" b="1" dirty="0"/>
          </a:p>
          <a:p>
            <a:pPr lvl="1"/>
            <a:r>
              <a:rPr lang="en-US" dirty="0" smtClean="0"/>
              <a:t>Make </a:t>
            </a:r>
            <a:r>
              <a:rPr lang="en-US" dirty="0"/>
              <a:t>sure that the questions collect </a:t>
            </a:r>
            <a:r>
              <a:rPr lang="en-US" dirty="0" smtClean="0"/>
              <a:t>the right </a:t>
            </a:r>
            <a:r>
              <a:rPr lang="en-US" dirty="0"/>
              <a:t>data in a form that can be used to further the </a:t>
            </a:r>
            <a:r>
              <a:rPr lang="en-US" dirty="0" smtClean="0"/>
              <a:t>fact finding effort</a:t>
            </a:r>
          </a:p>
          <a:p>
            <a:pPr lvl="1"/>
            <a:r>
              <a:rPr lang="en-US" dirty="0" smtClean="0"/>
              <a:t>Can be traditional forms, fill-in forms, or forms from online survey websites</a:t>
            </a:r>
          </a:p>
          <a:p>
            <a:pPr lvl="2"/>
            <a:r>
              <a:rPr lang="en-US" b="1" dirty="0" smtClean="0"/>
              <a:t>Fill-in form</a:t>
            </a:r>
            <a:r>
              <a:rPr lang="en-US" dirty="0" smtClean="0"/>
              <a:t>: Template </a:t>
            </a:r>
            <a:r>
              <a:rPr lang="en-US" dirty="0"/>
              <a:t>used to collect data on the Internet or a company intranet</a:t>
            </a:r>
            <a:endParaRPr lang="en-US" sz="1800" dirty="0"/>
          </a:p>
        </p:txBody>
      </p:sp>
      <p:sp>
        <p:nvSpPr>
          <p:cNvPr id="6" name="Slide Number Placeholder 5"/>
          <p:cNvSpPr>
            <a:spLocks noGrp="1"/>
          </p:cNvSpPr>
          <p:nvPr>
            <p:ph type="sldNum" sz="quarter" idx="12"/>
          </p:nvPr>
        </p:nvSpPr>
        <p:spPr/>
        <p:txBody>
          <a:bodyPr/>
          <a:lstStyle/>
          <a:p>
            <a:pPr>
              <a:defRPr/>
            </a:pPr>
            <a:fld id="{B200C6F1-1133-4064-B49D-F5A5DDED845D}" type="slidenum">
              <a:rPr lang="en-US"/>
              <a:pPr>
                <a:defRPr/>
              </a:pPr>
              <a:t>43</a:t>
            </a:fld>
            <a:endParaRPr lang="en-US" dirty="0"/>
          </a:p>
        </p:txBody>
      </p:sp>
      <p:sp>
        <p:nvSpPr>
          <p:cNvPr id="39937" name="Title 1"/>
          <p:cNvSpPr>
            <a:spLocks noGrp="1"/>
          </p:cNvSpPr>
          <p:nvPr>
            <p:ph type="title"/>
          </p:nvPr>
        </p:nvSpPr>
        <p:spPr/>
        <p:txBody>
          <a:bodyPr>
            <a:normAutofit/>
          </a:bodyPr>
          <a:lstStyle/>
          <a:p>
            <a:r>
              <a:rPr lang="en-US" dirty="0"/>
              <a:t>Other Fact-Finding </a:t>
            </a:r>
            <a:r>
              <a:rPr lang="en-US" dirty="0" smtClean="0"/>
              <a:t>Techniques </a:t>
            </a:r>
            <a:r>
              <a:rPr lang="en-US" sz="1300" dirty="0" smtClean="0"/>
              <a:t>(Cont. 1)</a:t>
            </a:r>
            <a:endParaRPr lang="en-US" dirty="0" smtClean="0"/>
          </a:p>
        </p:txBody>
      </p:sp>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8702949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pPr lvl="1"/>
            <a:r>
              <a:rPr lang="en-US" sz="2300" dirty="0" smtClean="0"/>
              <a:t>Suggestions for designing a questionnaire</a:t>
            </a:r>
          </a:p>
          <a:p>
            <a:pPr lvl="2"/>
            <a:r>
              <a:rPr lang="en-US" sz="2100" dirty="0" smtClean="0"/>
              <a:t>Keep </a:t>
            </a:r>
            <a:r>
              <a:rPr lang="en-US" sz="2100" dirty="0"/>
              <a:t>the questionnaire brief and </a:t>
            </a:r>
            <a:r>
              <a:rPr lang="en-US" sz="2100" dirty="0" smtClean="0"/>
              <a:t>user-friendly</a:t>
            </a:r>
            <a:endParaRPr lang="en-US" sz="2100" dirty="0"/>
          </a:p>
          <a:p>
            <a:pPr lvl="2"/>
            <a:r>
              <a:rPr lang="en-US" sz="2100" dirty="0" smtClean="0"/>
              <a:t>Provide </a:t>
            </a:r>
            <a:r>
              <a:rPr lang="en-US" sz="2100" dirty="0"/>
              <a:t>clear instructions </a:t>
            </a:r>
            <a:endParaRPr lang="en-US" sz="2100" dirty="0" smtClean="0"/>
          </a:p>
          <a:p>
            <a:pPr lvl="2"/>
            <a:r>
              <a:rPr lang="en-US" sz="2100" dirty="0" smtClean="0"/>
              <a:t>Arrange </a:t>
            </a:r>
            <a:r>
              <a:rPr lang="en-US" sz="2100" dirty="0"/>
              <a:t>the questions in a logical </a:t>
            </a:r>
            <a:r>
              <a:rPr lang="en-US" sz="2100" dirty="0" smtClean="0"/>
              <a:t>order</a:t>
            </a:r>
          </a:p>
          <a:p>
            <a:pPr lvl="2"/>
            <a:r>
              <a:rPr lang="en-US" sz="2100" dirty="0" smtClean="0"/>
              <a:t>Phrase </a:t>
            </a:r>
            <a:r>
              <a:rPr lang="en-US" sz="2100" dirty="0"/>
              <a:t>questions to avoid </a:t>
            </a:r>
            <a:r>
              <a:rPr lang="en-US" sz="2100" dirty="0" smtClean="0"/>
              <a:t>misunderstandings</a:t>
            </a:r>
          </a:p>
          <a:p>
            <a:pPr lvl="2"/>
            <a:r>
              <a:rPr lang="en-US" sz="2100" dirty="0" smtClean="0"/>
              <a:t>Try </a:t>
            </a:r>
            <a:r>
              <a:rPr lang="en-US" sz="2100" dirty="0"/>
              <a:t>not to lead the response </a:t>
            </a:r>
            <a:endParaRPr lang="en-US" sz="2100" dirty="0" smtClean="0"/>
          </a:p>
          <a:p>
            <a:pPr lvl="2"/>
            <a:r>
              <a:rPr lang="en-US" sz="2100" dirty="0" smtClean="0"/>
              <a:t>Limit </a:t>
            </a:r>
            <a:r>
              <a:rPr lang="en-US" sz="2100" dirty="0"/>
              <a:t>the use of open-ended questions that are difficult to </a:t>
            </a:r>
            <a:r>
              <a:rPr lang="en-US" sz="2100" dirty="0" smtClean="0"/>
              <a:t>tabulate</a:t>
            </a:r>
            <a:endParaRPr lang="en-US" sz="2100" dirty="0"/>
          </a:p>
          <a:p>
            <a:pPr lvl="2"/>
            <a:r>
              <a:rPr lang="en-US" sz="2100" dirty="0" smtClean="0"/>
              <a:t>Limit </a:t>
            </a:r>
            <a:r>
              <a:rPr lang="en-US" sz="2100" dirty="0"/>
              <a:t>the use of questions that can raise concerns about job security or </a:t>
            </a:r>
            <a:r>
              <a:rPr lang="en-US" sz="2100" dirty="0" smtClean="0"/>
              <a:t>other negative issues</a:t>
            </a:r>
            <a:endParaRPr lang="en-US" sz="2100" dirty="0"/>
          </a:p>
          <a:p>
            <a:pPr lvl="2"/>
            <a:r>
              <a:rPr lang="en-US" sz="2100" dirty="0" smtClean="0"/>
              <a:t>Include </a:t>
            </a:r>
            <a:r>
              <a:rPr lang="en-US" sz="2100" dirty="0"/>
              <a:t>a section </a:t>
            </a:r>
            <a:r>
              <a:rPr lang="en-US" sz="2100" dirty="0" smtClean="0"/>
              <a:t>for </a:t>
            </a:r>
            <a:r>
              <a:rPr lang="en-US" sz="2100" dirty="0"/>
              <a:t>general </a:t>
            </a:r>
            <a:r>
              <a:rPr lang="en-US" sz="2100" dirty="0" smtClean="0"/>
              <a:t>comments</a:t>
            </a:r>
            <a:endParaRPr lang="en-US" sz="2100" dirty="0"/>
          </a:p>
          <a:p>
            <a:pPr lvl="2"/>
            <a:r>
              <a:rPr lang="en-US" sz="2100" dirty="0" smtClean="0"/>
              <a:t>Test the questionnaire on a small test group before finalizing it and distributing to a large group</a:t>
            </a:r>
            <a:endParaRPr lang="en-US" sz="2100" dirty="0"/>
          </a:p>
        </p:txBody>
      </p:sp>
      <p:sp>
        <p:nvSpPr>
          <p:cNvPr id="6" name="Slide Number Placeholder 5"/>
          <p:cNvSpPr>
            <a:spLocks noGrp="1"/>
          </p:cNvSpPr>
          <p:nvPr>
            <p:ph type="sldNum" sz="quarter" idx="12"/>
          </p:nvPr>
        </p:nvSpPr>
        <p:spPr/>
        <p:txBody>
          <a:bodyPr/>
          <a:lstStyle/>
          <a:p>
            <a:pPr>
              <a:defRPr/>
            </a:pPr>
            <a:fld id="{B200C6F1-1133-4064-B49D-F5A5DDED845D}" type="slidenum">
              <a:rPr lang="en-US"/>
              <a:pPr>
                <a:defRPr/>
              </a:pPr>
              <a:t>44</a:t>
            </a:fld>
            <a:endParaRPr lang="en-US" dirty="0"/>
          </a:p>
        </p:txBody>
      </p:sp>
      <p:sp>
        <p:nvSpPr>
          <p:cNvPr id="39937" name="Title 1"/>
          <p:cNvSpPr>
            <a:spLocks noGrp="1"/>
          </p:cNvSpPr>
          <p:nvPr>
            <p:ph type="title"/>
          </p:nvPr>
        </p:nvSpPr>
        <p:spPr/>
        <p:txBody>
          <a:bodyPr/>
          <a:lstStyle/>
          <a:p>
            <a:r>
              <a:rPr lang="en-US" dirty="0"/>
              <a:t>Other Fact-Finding Techniques </a:t>
            </a:r>
            <a:r>
              <a:rPr lang="en-US" sz="1300" dirty="0"/>
              <a:t>(Cont</a:t>
            </a:r>
            <a:r>
              <a:rPr lang="en-US" sz="1300" dirty="0" smtClean="0"/>
              <a:t>. 2)</a:t>
            </a:r>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2919347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This is a screenshot of an online questionnaire. The questionnaire is titled purchase request questionnaire, followed by a description about the questionnaire.&#10;The first section is labeled your observations and consists of five questions.&#10;The second section is labeled your suggestions and consists of two questions.&#10;There is an icon labeled submit at the bottom of the questionnaire.&#10;" title="FIGURE 4-22 Online version of a sample questionnaire. Does it follow the suggested guideline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73476" y="1335994"/>
            <a:ext cx="3079924" cy="5022963"/>
          </a:xfrm>
        </p:spPr>
      </p:pic>
      <p:sp>
        <p:nvSpPr>
          <p:cNvPr id="3" name="Slide Number Placeholder 2"/>
          <p:cNvSpPr>
            <a:spLocks noGrp="1"/>
          </p:cNvSpPr>
          <p:nvPr>
            <p:ph type="sldNum" sz="quarter" idx="12"/>
          </p:nvPr>
        </p:nvSpPr>
        <p:spPr/>
        <p:txBody>
          <a:bodyPr/>
          <a:lstStyle/>
          <a:p>
            <a:pPr>
              <a:defRPr/>
            </a:pPr>
            <a:fld id="{EB9CF567-92F2-4868-AE5F-6064AF3DA266}" type="slidenum">
              <a:rPr lang="en-US" smtClean="0"/>
              <a:pPr>
                <a:defRPr/>
              </a:pPr>
              <a:t>45</a:t>
            </a:fld>
            <a:endParaRPr lang="en-US" dirty="0"/>
          </a:p>
        </p:txBody>
      </p:sp>
      <p:sp>
        <p:nvSpPr>
          <p:cNvPr id="4" name="Title 3"/>
          <p:cNvSpPr>
            <a:spLocks noGrp="1"/>
          </p:cNvSpPr>
          <p:nvPr>
            <p:ph type="title"/>
          </p:nvPr>
        </p:nvSpPr>
        <p:spPr/>
        <p:txBody>
          <a:bodyPr/>
          <a:lstStyle/>
          <a:p>
            <a:r>
              <a:rPr lang="en-US" dirty="0"/>
              <a:t>Other Fact-Finding Techniques </a:t>
            </a:r>
            <a:r>
              <a:rPr lang="en-US" sz="1300" dirty="0"/>
              <a:t>(Cont</a:t>
            </a:r>
            <a:r>
              <a:rPr lang="en-US" sz="1300" dirty="0" smtClean="0"/>
              <a:t>. 3)</a:t>
            </a:r>
            <a:endParaRPr lang="en-US" dirty="0"/>
          </a:p>
        </p:txBody>
      </p:sp>
      <p:sp>
        <p:nvSpPr>
          <p:cNvPr id="5" name="Rectangle 4"/>
          <p:cNvSpPr/>
          <p:nvPr/>
        </p:nvSpPr>
        <p:spPr>
          <a:xfrm>
            <a:off x="152400" y="3097788"/>
            <a:ext cx="4921076" cy="646331"/>
          </a:xfrm>
          <a:prstGeom prst="rect">
            <a:avLst/>
          </a:prstGeom>
        </p:spPr>
        <p:txBody>
          <a:bodyPr wrap="square">
            <a:spAutoFit/>
          </a:bodyPr>
          <a:lstStyle/>
          <a:p>
            <a:r>
              <a:rPr lang="en-US" sz="1400" b="1" dirty="0"/>
              <a:t>FIGURE </a:t>
            </a:r>
            <a:r>
              <a:rPr lang="en-US" sz="1400" b="1" dirty="0" smtClean="0"/>
              <a:t>4-22 </a:t>
            </a:r>
            <a:r>
              <a:rPr lang="en-US" sz="1400" dirty="0"/>
              <a:t>Online version of a sample questionnaire. Does it follow the </a:t>
            </a:r>
            <a:r>
              <a:rPr lang="en-US" sz="1400" dirty="0" smtClean="0"/>
              <a:t>suggested guidelines?</a:t>
            </a:r>
          </a:p>
          <a:p>
            <a:r>
              <a:rPr lang="en-US" sz="800" dirty="0"/>
              <a:t>Created by author using Adobe Online Forms, Adobe Systems Incorporated</a:t>
            </a:r>
          </a:p>
        </p:txBody>
      </p:sp>
      <p:sp>
        <p:nvSpPr>
          <p:cNvPr id="8" name="Footer Placeholder 7"/>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12953491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2800" b="1" dirty="0"/>
              <a:t>Interviews versus Questionnaires</a:t>
            </a:r>
          </a:p>
          <a:p>
            <a:pPr lvl="1"/>
            <a:r>
              <a:rPr lang="en-US" dirty="0"/>
              <a:t>Interview is more familiar and </a:t>
            </a:r>
            <a:r>
              <a:rPr lang="en-US" dirty="0" smtClean="0"/>
              <a:t>personal</a:t>
            </a:r>
          </a:p>
          <a:p>
            <a:pPr lvl="2"/>
            <a:r>
              <a:rPr lang="en-US" dirty="0" smtClean="0"/>
              <a:t>Costly and time-consuming process</a:t>
            </a:r>
            <a:endParaRPr lang="en-US" dirty="0"/>
          </a:p>
          <a:p>
            <a:pPr lvl="1"/>
            <a:r>
              <a:rPr lang="en-US" dirty="0"/>
              <a:t>Questionnaire gives </a:t>
            </a:r>
            <a:r>
              <a:rPr lang="en-US" dirty="0" smtClean="0"/>
              <a:t>people </a:t>
            </a:r>
            <a:r>
              <a:rPr lang="en-US" dirty="0"/>
              <a:t>the opportunity to provide input and </a:t>
            </a:r>
            <a:r>
              <a:rPr lang="en-US" dirty="0" smtClean="0"/>
              <a:t>suggestions</a:t>
            </a:r>
          </a:p>
          <a:p>
            <a:pPr lvl="2"/>
            <a:r>
              <a:rPr lang="en-US" dirty="0" smtClean="0"/>
              <a:t>Recipients </a:t>
            </a:r>
            <a:r>
              <a:rPr lang="en-US" dirty="0"/>
              <a:t>can answer the questions at their convenience</a:t>
            </a:r>
          </a:p>
          <a:p>
            <a:r>
              <a:rPr lang="en-US" b="1" dirty="0" smtClean="0"/>
              <a:t>Brainstorming</a:t>
            </a:r>
            <a:r>
              <a:rPr lang="en-US" dirty="0" smtClean="0"/>
              <a:t>: Small </a:t>
            </a:r>
            <a:r>
              <a:rPr lang="en-US" dirty="0"/>
              <a:t>group discussion of a specific problem, opportunity, or issue</a:t>
            </a:r>
          </a:p>
          <a:p>
            <a:pPr lvl="1"/>
            <a:r>
              <a:rPr lang="en-US" b="1" dirty="0"/>
              <a:t>Structured brainstorming</a:t>
            </a:r>
          </a:p>
          <a:p>
            <a:pPr lvl="1"/>
            <a:r>
              <a:rPr lang="en-US" b="1" dirty="0"/>
              <a:t>Unstructured brainstorming</a:t>
            </a:r>
          </a:p>
        </p:txBody>
      </p:sp>
      <p:sp>
        <p:nvSpPr>
          <p:cNvPr id="6" name="Slide Number Placeholder 5"/>
          <p:cNvSpPr>
            <a:spLocks noGrp="1"/>
          </p:cNvSpPr>
          <p:nvPr>
            <p:ph type="sldNum" sz="quarter" idx="12"/>
          </p:nvPr>
        </p:nvSpPr>
        <p:spPr/>
        <p:txBody>
          <a:bodyPr/>
          <a:lstStyle/>
          <a:p>
            <a:pPr>
              <a:defRPr/>
            </a:pPr>
            <a:fld id="{B200C6F1-1133-4064-B49D-F5A5DDED845D}" type="slidenum">
              <a:rPr lang="en-US"/>
              <a:pPr>
                <a:defRPr/>
              </a:pPr>
              <a:t>46</a:t>
            </a:fld>
            <a:endParaRPr lang="en-US" dirty="0"/>
          </a:p>
        </p:txBody>
      </p:sp>
      <p:sp>
        <p:nvSpPr>
          <p:cNvPr id="39937" name="Title 1"/>
          <p:cNvSpPr>
            <a:spLocks noGrp="1"/>
          </p:cNvSpPr>
          <p:nvPr>
            <p:ph type="title"/>
          </p:nvPr>
        </p:nvSpPr>
        <p:spPr/>
        <p:txBody>
          <a:bodyPr/>
          <a:lstStyle/>
          <a:p>
            <a:r>
              <a:rPr lang="en-US" dirty="0"/>
              <a:t>Other Fact-Finding Techniques </a:t>
            </a:r>
            <a:r>
              <a:rPr lang="en-US" sz="1300" dirty="0"/>
              <a:t>(Cont</a:t>
            </a:r>
            <a:r>
              <a:rPr lang="en-US" sz="1300" dirty="0" smtClean="0"/>
              <a:t>. 4)</a:t>
            </a:r>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41421255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2800" b="1" dirty="0"/>
              <a:t>Sampling</a:t>
            </a:r>
          </a:p>
          <a:p>
            <a:pPr lvl="1"/>
            <a:r>
              <a:rPr lang="en-US" b="1" dirty="0"/>
              <a:t>Systematic </a:t>
            </a:r>
            <a:r>
              <a:rPr lang="en-US" b="1" dirty="0" smtClean="0"/>
              <a:t>sample</a:t>
            </a:r>
            <a:r>
              <a:rPr lang="en-US" dirty="0" smtClean="0"/>
              <a:t>: Selection of </a:t>
            </a:r>
            <a:r>
              <a:rPr lang="en-US" dirty="0"/>
              <a:t>every tenth customer for review</a:t>
            </a:r>
          </a:p>
          <a:p>
            <a:pPr lvl="1"/>
            <a:r>
              <a:rPr lang="en-US" b="1" dirty="0"/>
              <a:t>Stratified </a:t>
            </a:r>
            <a:r>
              <a:rPr lang="en-US" b="1" dirty="0" smtClean="0"/>
              <a:t>sample</a:t>
            </a:r>
            <a:r>
              <a:rPr lang="en-US" dirty="0" smtClean="0"/>
              <a:t>: Selection of </a:t>
            </a:r>
            <a:r>
              <a:rPr lang="en-US" dirty="0"/>
              <a:t>five customers from each of four postal codes</a:t>
            </a:r>
          </a:p>
          <a:p>
            <a:pPr lvl="1"/>
            <a:r>
              <a:rPr lang="en-US" b="1" dirty="0"/>
              <a:t>Random </a:t>
            </a:r>
            <a:r>
              <a:rPr lang="en-US" b="1" dirty="0" smtClean="0"/>
              <a:t>sample</a:t>
            </a:r>
            <a:r>
              <a:rPr lang="en-US" dirty="0" smtClean="0"/>
              <a:t>: Selection of any </a:t>
            </a:r>
            <a:r>
              <a:rPr lang="en-US" dirty="0"/>
              <a:t>20 customers</a:t>
            </a:r>
          </a:p>
          <a:p>
            <a:pPr lvl="1"/>
            <a:r>
              <a:rPr lang="en-US" dirty="0" smtClean="0"/>
              <a:t>Objective </a:t>
            </a:r>
            <a:r>
              <a:rPr lang="en-US" dirty="0"/>
              <a:t>of a sample </a:t>
            </a:r>
            <a:r>
              <a:rPr lang="en-US" dirty="0" smtClean="0"/>
              <a:t>- To </a:t>
            </a:r>
            <a:r>
              <a:rPr lang="en-US" dirty="0"/>
              <a:t>ensure that it represents the overall population accurately</a:t>
            </a:r>
          </a:p>
        </p:txBody>
      </p:sp>
      <p:sp>
        <p:nvSpPr>
          <p:cNvPr id="6" name="Slide Number Placeholder 5"/>
          <p:cNvSpPr>
            <a:spLocks noGrp="1"/>
          </p:cNvSpPr>
          <p:nvPr>
            <p:ph type="sldNum" sz="quarter" idx="12"/>
          </p:nvPr>
        </p:nvSpPr>
        <p:spPr/>
        <p:txBody>
          <a:bodyPr/>
          <a:lstStyle/>
          <a:p>
            <a:pPr>
              <a:defRPr/>
            </a:pPr>
            <a:fld id="{B200C6F1-1133-4064-B49D-F5A5DDED845D}" type="slidenum">
              <a:rPr lang="en-US"/>
              <a:pPr>
                <a:defRPr/>
              </a:pPr>
              <a:t>47</a:t>
            </a:fld>
            <a:endParaRPr lang="en-US" dirty="0"/>
          </a:p>
        </p:txBody>
      </p:sp>
      <p:sp>
        <p:nvSpPr>
          <p:cNvPr id="39937" name="Title 1"/>
          <p:cNvSpPr>
            <a:spLocks noGrp="1"/>
          </p:cNvSpPr>
          <p:nvPr>
            <p:ph type="title"/>
          </p:nvPr>
        </p:nvSpPr>
        <p:spPr/>
        <p:txBody>
          <a:bodyPr/>
          <a:lstStyle/>
          <a:p>
            <a:r>
              <a:rPr lang="en-US" dirty="0"/>
              <a:t>Other Fact-Finding Techniques </a:t>
            </a:r>
            <a:r>
              <a:rPr lang="en-US" sz="1300" dirty="0"/>
              <a:t>(Cont</a:t>
            </a:r>
            <a:r>
              <a:rPr lang="en-US" sz="1300" dirty="0" smtClean="0"/>
              <a:t>. 5)</a:t>
            </a:r>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96890092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2800" b="1" dirty="0"/>
              <a:t>Research</a:t>
            </a:r>
          </a:p>
          <a:p>
            <a:pPr lvl="1"/>
            <a:r>
              <a:rPr lang="en-US" dirty="0" smtClean="0"/>
              <a:t>The </a:t>
            </a:r>
            <a:r>
              <a:rPr lang="en-US" dirty="0"/>
              <a:t>Internet, IT magazines, and books to obtain background information, technical material, and news about industry trends and </a:t>
            </a:r>
            <a:r>
              <a:rPr lang="en-US" dirty="0" smtClean="0"/>
              <a:t>developments</a:t>
            </a:r>
          </a:p>
          <a:p>
            <a:pPr lvl="1"/>
            <a:r>
              <a:rPr lang="en-US" dirty="0" smtClean="0"/>
              <a:t>Attending </a:t>
            </a:r>
            <a:r>
              <a:rPr lang="en-US" dirty="0"/>
              <a:t>professional meetings</a:t>
            </a:r>
            <a:r>
              <a:rPr lang="en-US" dirty="0" smtClean="0"/>
              <a:t>, seminars</a:t>
            </a:r>
            <a:r>
              <a:rPr lang="en-US" dirty="0"/>
              <a:t>, and discussions with other </a:t>
            </a:r>
            <a:r>
              <a:rPr lang="en-US" dirty="0" smtClean="0"/>
              <a:t>IT professionals</a:t>
            </a:r>
            <a:endParaRPr lang="en-US" dirty="0"/>
          </a:p>
          <a:p>
            <a:pPr lvl="1"/>
            <a:r>
              <a:rPr lang="en-US" b="1" dirty="0" smtClean="0"/>
              <a:t>Site visits</a:t>
            </a:r>
            <a:endParaRPr lang="en-US" b="1" dirty="0"/>
          </a:p>
        </p:txBody>
      </p:sp>
      <p:sp>
        <p:nvSpPr>
          <p:cNvPr id="6" name="Slide Number Placeholder 5"/>
          <p:cNvSpPr>
            <a:spLocks noGrp="1"/>
          </p:cNvSpPr>
          <p:nvPr>
            <p:ph type="sldNum" sz="quarter" idx="12"/>
          </p:nvPr>
        </p:nvSpPr>
        <p:spPr/>
        <p:txBody>
          <a:bodyPr/>
          <a:lstStyle/>
          <a:p>
            <a:pPr>
              <a:defRPr/>
            </a:pPr>
            <a:fld id="{B200C6F1-1133-4064-B49D-F5A5DDED845D}" type="slidenum">
              <a:rPr lang="en-US"/>
              <a:pPr>
                <a:defRPr/>
              </a:pPr>
              <a:t>48</a:t>
            </a:fld>
            <a:endParaRPr lang="en-US" dirty="0"/>
          </a:p>
        </p:txBody>
      </p:sp>
      <p:sp>
        <p:nvSpPr>
          <p:cNvPr id="39937" name="Title 1"/>
          <p:cNvSpPr>
            <a:spLocks noGrp="1"/>
          </p:cNvSpPr>
          <p:nvPr>
            <p:ph type="title"/>
          </p:nvPr>
        </p:nvSpPr>
        <p:spPr/>
        <p:txBody>
          <a:bodyPr/>
          <a:lstStyle/>
          <a:p>
            <a:r>
              <a:rPr lang="en-US" dirty="0"/>
              <a:t>Other Fact-Finding Techniques </a:t>
            </a:r>
            <a:r>
              <a:rPr lang="en-US" sz="1300" dirty="0"/>
              <a:t>(Cont</a:t>
            </a:r>
            <a:r>
              <a:rPr lang="en-US" sz="1300" dirty="0" smtClean="0"/>
              <a:t>. </a:t>
            </a:r>
            <a:r>
              <a:rPr lang="en-US" sz="1300" smtClean="0"/>
              <a:t>6)</a:t>
            </a:r>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91308637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Placeholder 2"/>
          <p:cNvSpPr>
            <a:spLocks noGrp="1"/>
          </p:cNvSpPr>
          <p:nvPr>
            <p:ph sz="half" idx="1"/>
          </p:nvPr>
        </p:nvSpPr>
        <p:spPr>
          <a:xfrm>
            <a:off x="457200" y="1481328"/>
            <a:ext cx="8305800" cy="4525963"/>
          </a:xfrm>
        </p:spPr>
        <p:txBody>
          <a:bodyPr>
            <a:normAutofit/>
          </a:bodyPr>
          <a:lstStyle/>
          <a:p>
            <a:r>
              <a:rPr lang="en-US" b="1" dirty="0"/>
              <a:t>The Need for Recording the </a:t>
            </a:r>
            <a:r>
              <a:rPr lang="en-US" b="1" dirty="0" smtClean="0"/>
              <a:t>Facts</a:t>
            </a:r>
          </a:p>
          <a:p>
            <a:pPr lvl="1"/>
            <a:r>
              <a:rPr lang="en-US" dirty="0" smtClean="0"/>
              <a:t>Principles for documentation</a:t>
            </a:r>
            <a:endParaRPr lang="en-US" dirty="0"/>
          </a:p>
          <a:p>
            <a:pPr lvl="2"/>
            <a:r>
              <a:rPr lang="en-US" dirty="0"/>
              <a:t>Record information as soon </a:t>
            </a:r>
            <a:r>
              <a:rPr lang="en-US" dirty="0" smtClean="0"/>
              <a:t>as it is obtained </a:t>
            </a:r>
            <a:endParaRPr lang="en-US" dirty="0"/>
          </a:p>
          <a:p>
            <a:pPr lvl="2"/>
            <a:r>
              <a:rPr lang="en-US" dirty="0"/>
              <a:t>Use the simplest recording method</a:t>
            </a:r>
          </a:p>
          <a:p>
            <a:pPr lvl="2"/>
            <a:r>
              <a:rPr lang="en-US" dirty="0"/>
              <a:t>Record </a:t>
            </a:r>
            <a:r>
              <a:rPr lang="en-US" dirty="0" smtClean="0"/>
              <a:t>findings </a:t>
            </a:r>
            <a:r>
              <a:rPr lang="en-US" dirty="0"/>
              <a:t>in </a:t>
            </a:r>
            <a:r>
              <a:rPr lang="en-US" dirty="0" smtClean="0"/>
              <a:t>a </a:t>
            </a:r>
            <a:r>
              <a:rPr lang="en-US" dirty="0"/>
              <a:t>way that they can be understood by someone else</a:t>
            </a:r>
          </a:p>
          <a:p>
            <a:pPr lvl="2"/>
            <a:r>
              <a:rPr lang="en-US" dirty="0"/>
              <a:t>Organize </a:t>
            </a:r>
            <a:r>
              <a:rPr lang="en-US" dirty="0" smtClean="0"/>
              <a:t>documentation </a:t>
            </a:r>
            <a:r>
              <a:rPr lang="en-US" dirty="0"/>
              <a:t>so related material is located easily</a:t>
            </a:r>
          </a:p>
        </p:txBody>
      </p:sp>
      <p:sp>
        <p:nvSpPr>
          <p:cNvPr id="6" name="Slide Number Placeholder 5"/>
          <p:cNvSpPr>
            <a:spLocks noGrp="1"/>
          </p:cNvSpPr>
          <p:nvPr>
            <p:ph type="sldNum" sz="quarter" idx="12"/>
          </p:nvPr>
        </p:nvSpPr>
        <p:spPr/>
        <p:txBody>
          <a:bodyPr/>
          <a:lstStyle/>
          <a:p>
            <a:pPr>
              <a:defRPr/>
            </a:pPr>
            <a:fld id="{9B42CFBA-F963-45CC-AE7A-AFD9B1BFFADB}" type="slidenum">
              <a:rPr lang="en-US"/>
              <a:pPr>
                <a:defRPr/>
              </a:pPr>
              <a:t>49</a:t>
            </a:fld>
            <a:endParaRPr lang="en-US" dirty="0"/>
          </a:p>
        </p:txBody>
      </p:sp>
      <p:sp>
        <p:nvSpPr>
          <p:cNvPr id="2" name="Title 1"/>
          <p:cNvSpPr>
            <a:spLocks noGrp="1"/>
          </p:cNvSpPr>
          <p:nvPr>
            <p:ph type="title"/>
          </p:nvPr>
        </p:nvSpPr>
        <p:spPr/>
        <p:txBody>
          <a:bodyPr rtlCol="0">
            <a:normAutofit/>
          </a:bodyPr>
          <a:lstStyle/>
          <a:p>
            <a:pPr>
              <a:defRPr/>
            </a:pPr>
            <a:r>
              <a:rPr lang="en-US" dirty="0" smtClean="0"/>
              <a:t>Documentation</a:t>
            </a:r>
          </a:p>
        </p:txBody>
      </p:sp>
      <p:sp>
        <p:nvSpPr>
          <p:cNvPr id="7"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4895102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5</a:t>
            </a:fld>
            <a:endParaRPr lang="en-US" dirty="0"/>
          </a:p>
        </p:txBody>
      </p:sp>
      <p:sp>
        <p:nvSpPr>
          <p:cNvPr id="2" name="Title 1"/>
          <p:cNvSpPr>
            <a:spLocks noGrp="1"/>
          </p:cNvSpPr>
          <p:nvPr>
            <p:ph type="title"/>
          </p:nvPr>
        </p:nvSpPr>
        <p:spPr/>
        <p:txBody>
          <a:bodyPr rtlCol="0">
            <a:normAutofit fontScale="90000"/>
          </a:bodyPr>
          <a:lstStyle/>
          <a:p>
            <a:pPr eaLnBrk="1" fontAlgn="auto" hangingPunct="1">
              <a:spcAft>
                <a:spcPts val="0"/>
              </a:spcAft>
              <a:defRPr/>
            </a:pPr>
            <a:r>
              <a:rPr lang="en-US" dirty="0" smtClean="0"/>
              <a:t>Systems Analysis Phase Overview</a:t>
            </a:r>
          </a:p>
        </p:txBody>
      </p:sp>
      <p:sp>
        <p:nvSpPr>
          <p:cNvPr id="19458" name="Text Placeholder 2"/>
          <p:cNvSpPr>
            <a:spLocks noGrp="1"/>
          </p:cNvSpPr>
          <p:nvPr>
            <p:ph idx="4294967295"/>
          </p:nvPr>
        </p:nvSpPr>
        <p:spPr>
          <a:xfrm>
            <a:off x="457200" y="1481138"/>
            <a:ext cx="8229600" cy="4767262"/>
          </a:xfrm>
        </p:spPr>
        <p:txBody>
          <a:bodyPr>
            <a:noAutofit/>
          </a:bodyPr>
          <a:lstStyle/>
          <a:p>
            <a:pPr eaLnBrk="1" hangingPunct="1"/>
            <a:r>
              <a:rPr lang="en-US" dirty="0" smtClean="0"/>
              <a:t>Objectives</a:t>
            </a:r>
          </a:p>
          <a:p>
            <a:pPr lvl="1" eaLnBrk="1" hangingPunct="1"/>
            <a:r>
              <a:rPr lang="en-US" dirty="0" smtClean="0"/>
              <a:t>Understand the proposed project</a:t>
            </a:r>
          </a:p>
          <a:p>
            <a:pPr lvl="1" eaLnBrk="1" hangingPunct="1"/>
            <a:r>
              <a:rPr lang="en-US" dirty="0" smtClean="0"/>
              <a:t>Ensure that it supports business requirements</a:t>
            </a:r>
          </a:p>
          <a:p>
            <a:pPr lvl="1" eaLnBrk="1" hangingPunct="1"/>
            <a:r>
              <a:rPr lang="en-US" dirty="0" smtClean="0"/>
              <a:t>Build a solid foundation for system development</a:t>
            </a:r>
          </a:p>
          <a:p>
            <a:r>
              <a:rPr lang="en-US" b="1" dirty="0"/>
              <a:t>Systems Analysis Activities</a:t>
            </a:r>
          </a:p>
          <a:p>
            <a:pPr lvl="1"/>
            <a:r>
              <a:rPr lang="en-US" dirty="0" smtClean="0"/>
              <a:t>Requirements modeling</a:t>
            </a:r>
          </a:p>
          <a:p>
            <a:pPr lvl="2"/>
            <a:r>
              <a:rPr lang="en-US" dirty="0" smtClean="0"/>
              <a:t>Involves fact-finding </a:t>
            </a:r>
            <a:r>
              <a:rPr lang="en-US" dirty="0"/>
              <a:t>to describe the current </a:t>
            </a:r>
            <a:r>
              <a:rPr lang="en-US" dirty="0" smtClean="0"/>
              <a:t>system and identification of the requirements </a:t>
            </a:r>
            <a:r>
              <a:rPr lang="en-US" dirty="0"/>
              <a:t>for new </a:t>
            </a:r>
            <a:r>
              <a:rPr lang="en-US" dirty="0" smtClean="0"/>
              <a:t>system</a:t>
            </a:r>
          </a:p>
          <a:p>
            <a:pPr lvl="1"/>
            <a:r>
              <a:rPr lang="en-US" dirty="0" smtClean="0"/>
              <a:t>Data and process modeling</a:t>
            </a:r>
          </a:p>
          <a:p>
            <a:pPr lvl="2"/>
            <a:r>
              <a:rPr lang="en-US" dirty="0"/>
              <a:t>Graphically </a:t>
            </a:r>
            <a:r>
              <a:rPr lang="en-US" dirty="0" smtClean="0"/>
              <a:t>represents </a:t>
            </a:r>
            <a:r>
              <a:rPr lang="en-US" dirty="0"/>
              <a:t>system data and </a:t>
            </a:r>
            <a:r>
              <a:rPr lang="en-US" dirty="0" smtClean="0"/>
              <a:t>processes</a:t>
            </a:r>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ext Placeholder 2"/>
          <p:cNvSpPr>
            <a:spLocks noGrp="1"/>
          </p:cNvSpPr>
          <p:nvPr>
            <p:ph idx="1"/>
          </p:nvPr>
        </p:nvSpPr>
        <p:spPr/>
        <p:txBody>
          <a:bodyPr>
            <a:noAutofit/>
          </a:bodyPr>
          <a:lstStyle/>
          <a:p>
            <a:r>
              <a:rPr lang="en-US" b="1" dirty="0"/>
              <a:t>Software Tools</a:t>
            </a:r>
          </a:p>
          <a:p>
            <a:pPr lvl="1"/>
            <a:r>
              <a:rPr lang="en-US" dirty="0"/>
              <a:t>CASE </a:t>
            </a:r>
            <a:r>
              <a:rPr lang="en-US" dirty="0" smtClean="0"/>
              <a:t>tools</a:t>
            </a:r>
          </a:p>
          <a:p>
            <a:pPr lvl="1"/>
            <a:r>
              <a:rPr lang="en-US" b="1" dirty="0" smtClean="0"/>
              <a:t>Productivity </a:t>
            </a:r>
            <a:br>
              <a:rPr lang="en-US" b="1" dirty="0" smtClean="0"/>
            </a:br>
            <a:r>
              <a:rPr lang="en-US" b="1" dirty="0" smtClean="0"/>
              <a:t>software</a:t>
            </a:r>
            <a:endParaRPr lang="en-US" b="1" dirty="0"/>
          </a:p>
          <a:p>
            <a:pPr lvl="2"/>
            <a:r>
              <a:rPr lang="en-US" dirty="0"/>
              <a:t>Word </a:t>
            </a:r>
            <a:r>
              <a:rPr lang="en-US" dirty="0" smtClean="0"/>
              <a:t>processing</a:t>
            </a:r>
          </a:p>
          <a:p>
            <a:pPr lvl="2"/>
            <a:r>
              <a:rPr lang="en-US" dirty="0" smtClean="0"/>
              <a:t>Spreadsheets</a:t>
            </a:r>
          </a:p>
          <a:p>
            <a:pPr lvl="2"/>
            <a:r>
              <a:rPr lang="en-US" dirty="0" smtClean="0"/>
              <a:t>Database </a:t>
            </a:r>
            <a:br>
              <a:rPr lang="en-US" dirty="0" smtClean="0"/>
            </a:br>
            <a:r>
              <a:rPr lang="en-US" dirty="0" smtClean="0"/>
              <a:t>management</a:t>
            </a:r>
          </a:p>
          <a:p>
            <a:pPr lvl="2"/>
            <a:r>
              <a:rPr lang="en-US" dirty="0" smtClean="0"/>
              <a:t>Presentation </a:t>
            </a:r>
            <a:br>
              <a:rPr lang="en-US" dirty="0" smtClean="0"/>
            </a:br>
            <a:r>
              <a:rPr lang="en-US" dirty="0" smtClean="0"/>
              <a:t>graphics </a:t>
            </a:r>
          </a:p>
          <a:p>
            <a:pPr lvl="2"/>
            <a:r>
              <a:rPr lang="en-US" dirty="0" smtClean="0"/>
              <a:t>Collaborative </a:t>
            </a:r>
            <a:br>
              <a:rPr lang="en-US" dirty="0" smtClean="0"/>
            </a:br>
            <a:r>
              <a:rPr lang="en-US" dirty="0" smtClean="0"/>
              <a:t>software programs</a:t>
            </a:r>
            <a:endParaRPr lang="en-US" dirty="0"/>
          </a:p>
        </p:txBody>
      </p:sp>
      <p:sp>
        <p:nvSpPr>
          <p:cNvPr id="6" name="Slide Number Placeholder 5"/>
          <p:cNvSpPr>
            <a:spLocks noGrp="1"/>
          </p:cNvSpPr>
          <p:nvPr>
            <p:ph type="sldNum" sz="quarter" idx="12"/>
          </p:nvPr>
        </p:nvSpPr>
        <p:spPr/>
        <p:txBody>
          <a:bodyPr/>
          <a:lstStyle/>
          <a:p>
            <a:pPr>
              <a:defRPr/>
            </a:pPr>
            <a:fld id="{F05DD736-1BC3-4D24-BA74-76546156E7D6}" type="slidenum">
              <a:rPr lang="en-US"/>
              <a:pPr>
                <a:defRPr/>
              </a:pPr>
              <a:t>50</a:t>
            </a:fld>
            <a:endParaRPr lang="en-US" dirty="0"/>
          </a:p>
        </p:txBody>
      </p:sp>
      <p:sp>
        <p:nvSpPr>
          <p:cNvPr id="2" name="Title 1"/>
          <p:cNvSpPr>
            <a:spLocks noGrp="1"/>
          </p:cNvSpPr>
          <p:nvPr>
            <p:ph type="title"/>
          </p:nvPr>
        </p:nvSpPr>
        <p:spPr/>
        <p:txBody>
          <a:bodyPr rtlCol="0">
            <a:normAutofit/>
          </a:bodyPr>
          <a:lstStyle/>
          <a:p>
            <a:pPr>
              <a:defRPr/>
            </a:pPr>
            <a:r>
              <a:rPr lang="en-US" dirty="0" smtClean="0"/>
              <a:t>Documentation </a:t>
            </a:r>
            <a:r>
              <a:rPr lang="en-US" sz="1300" dirty="0" smtClean="0"/>
              <a:t>(Cont. 1)</a:t>
            </a:r>
            <a:endParaRPr lang="en-US" dirty="0" smtClean="0"/>
          </a:p>
        </p:txBody>
      </p:sp>
      <p:sp>
        <p:nvSpPr>
          <p:cNvPr id="7" name="Rectangle 6"/>
          <p:cNvSpPr/>
          <p:nvPr/>
        </p:nvSpPr>
        <p:spPr>
          <a:xfrm>
            <a:off x="3924300" y="5328579"/>
            <a:ext cx="5088732" cy="584775"/>
          </a:xfrm>
          <a:prstGeom prst="rect">
            <a:avLst/>
          </a:prstGeom>
        </p:spPr>
        <p:txBody>
          <a:bodyPr wrap="square">
            <a:spAutoFit/>
          </a:bodyPr>
          <a:lstStyle/>
          <a:p>
            <a:r>
              <a:rPr lang="en-US" sz="1600" b="1" dirty="0"/>
              <a:t>FIGURE </a:t>
            </a:r>
            <a:r>
              <a:rPr lang="en-US" sz="1600" b="1" dirty="0" smtClean="0"/>
              <a:t>4-24 </a:t>
            </a:r>
            <a:r>
              <a:rPr lang="en-US" sz="1600" dirty="0"/>
              <a:t>This histogram displays the results from Question 2 in the questionnaire shown </a:t>
            </a:r>
            <a:r>
              <a:rPr lang="en-US" sz="1600" dirty="0" smtClean="0"/>
              <a:t>in </a:t>
            </a:r>
            <a:r>
              <a:rPr lang="fr-FR" sz="1600" dirty="0" smtClean="0"/>
              <a:t>Figure 4-22.</a:t>
            </a:r>
            <a:endParaRPr lang="en-US" sz="1600" dirty="0"/>
          </a:p>
        </p:txBody>
      </p:sp>
      <p:pic>
        <p:nvPicPr>
          <p:cNvPr id="3" name="Picture 2" descr="This is a screenshot of an Excel worksheet. The content on the top portion of the sheet reads question 2: what percentage of your time do you spend processing requisitions?&#10;There is a table below the content, consisting of six rows and two columns. Column 1 is titled category and column 2 is titled number. In row 2, column 1 reads less than 20% and column 2 reads 11. In row 3, column 1 reads 20 to 39% and column 2 reads 21. In row 4, column 1 reads 40 to 59% and column 2 reads 35. In row 5, column 1 reads 60 to 79% and column 2 reads 24. In row 6, column 1 reads 80% or more and column 2 reads 9.&#10;On the right side of the table, there is a bar graph labeled question 2 results, illustrating the data provided in the table.&#10;" title="FIGURE 4-24 This histogram displays the results from Question 2 in the questionnaire shown in Figure 4-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4300" y="2305207"/>
            <a:ext cx="5029200" cy="2959682"/>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ext Placeholder 2"/>
          <p:cNvSpPr>
            <a:spLocks noGrp="1"/>
          </p:cNvSpPr>
          <p:nvPr>
            <p:ph idx="1"/>
          </p:nvPr>
        </p:nvSpPr>
        <p:spPr/>
        <p:txBody>
          <a:bodyPr>
            <a:normAutofit/>
          </a:bodyPr>
          <a:lstStyle/>
          <a:p>
            <a:r>
              <a:rPr lang="en-US" dirty="0" smtClean="0"/>
              <a:t>Graphic Modeling</a:t>
            </a:r>
            <a:br>
              <a:rPr lang="en-US" dirty="0" smtClean="0"/>
            </a:br>
            <a:r>
              <a:rPr lang="en-US" dirty="0" smtClean="0"/>
              <a:t>Software</a:t>
            </a:r>
            <a:endParaRPr lang="en-US" dirty="0"/>
          </a:p>
          <a:p>
            <a:pPr lvl="1"/>
            <a:r>
              <a:rPr lang="en-US" dirty="0" smtClean="0"/>
              <a:t>Help create charts</a:t>
            </a:r>
            <a:br>
              <a:rPr lang="en-US" dirty="0" smtClean="0"/>
            </a:br>
            <a:r>
              <a:rPr lang="en-US" dirty="0" smtClean="0"/>
              <a:t>and diagrams</a:t>
            </a:r>
          </a:p>
          <a:p>
            <a:pPr lvl="1"/>
            <a:r>
              <a:rPr lang="en-US" dirty="0" smtClean="0"/>
              <a:t>Popular software</a:t>
            </a:r>
          </a:p>
          <a:p>
            <a:pPr lvl="2"/>
            <a:r>
              <a:rPr lang="en-US" dirty="0" smtClean="0"/>
              <a:t>MS Visio </a:t>
            </a:r>
            <a:endParaRPr lang="en-US" dirty="0"/>
          </a:p>
        </p:txBody>
      </p:sp>
      <p:sp>
        <p:nvSpPr>
          <p:cNvPr id="6" name="Slide Number Placeholder 5"/>
          <p:cNvSpPr>
            <a:spLocks noGrp="1"/>
          </p:cNvSpPr>
          <p:nvPr>
            <p:ph type="sldNum" sz="quarter" idx="12"/>
          </p:nvPr>
        </p:nvSpPr>
        <p:spPr/>
        <p:txBody>
          <a:bodyPr/>
          <a:lstStyle/>
          <a:p>
            <a:pPr>
              <a:defRPr/>
            </a:pPr>
            <a:fld id="{F05DD736-1BC3-4D24-BA74-76546156E7D6}" type="slidenum">
              <a:rPr lang="en-US"/>
              <a:pPr>
                <a:defRPr/>
              </a:pPr>
              <a:t>51</a:t>
            </a:fld>
            <a:endParaRPr lang="en-US" dirty="0"/>
          </a:p>
        </p:txBody>
      </p:sp>
      <p:sp>
        <p:nvSpPr>
          <p:cNvPr id="2" name="Title 1"/>
          <p:cNvSpPr>
            <a:spLocks noGrp="1"/>
          </p:cNvSpPr>
          <p:nvPr>
            <p:ph type="title"/>
          </p:nvPr>
        </p:nvSpPr>
        <p:spPr/>
        <p:txBody>
          <a:bodyPr rtlCol="0">
            <a:normAutofit/>
          </a:bodyPr>
          <a:lstStyle/>
          <a:p>
            <a:pPr>
              <a:defRPr/>
            </a:pPr>
            <a:r>
              <a:rPr lang="en-US" dirty="0" smtClean="0"/>
              <a:t>Documentation </a:t>
            </a:r>
            <a:r>
              <a:rPr lang="en-US" sz="1300" dirty="0" smtClean="0"/>
              <a:t>(Cont. 3)</a:t>
            </a:r>
            <a:endParaRPr lang="en-US" dirty="0" smtClean="0"/>
          </a:p>
        </p:txBody>
      </p:sp>
      <p:sp>
        <p:nvSpPr>
          <p:cNvPr id="7" name="Rectangle 6"/>
          <p:cNvSpPr/>
          <p:nvPr/>
        </p:nvSpPr>
        <p:spPr>
          <a:xfrm>
            <a:off x="348343" y="4465355"/>
            <a:ext cx="4267200" cy="954107"/>
          </a:xfrm>
          <a:prstGeom prst="rect">
            <a:avLst/>
          </a:prstGeom>
        </p:spPr>
        <p:txBody>
          <a:bodyPr wrap="square">
            <a:spAutoFit/>
          </a:bodyPr>
          <a:lstStyle/>
          <a:p>
            <a:r>
              <a:rPr lang="en-US" sz="1600" b="1" dirty="0"/>
              <a:t>FIGURE </a:t>
            </a:r>
            <a:r>
              <a:rPr lang="en-US" sz="1600" b="1" dirty="0" smtClean="0"/>
              <a:t>4-25 </a:t>
            </a:r>
            <a:r>
              <a:rPr lang="en-US" sz="1600" dirty="0"/>
              <a:t>This </a:t>
            </a:r>
            <a:r>
              <a:rPr lang="en-US" sz="1600" dirty="0" smtClean="0"/>
              <a:t>Microsoft Visio </a:t>
            </a:r>
            <a:r>
              <a:rPr lang="en-US" sz="1600" dirty="0"/>
              <a:t>drawing uses drag-and-drop shapes to represent a business </a:t>
            </a:r>
            <a:r>
              <a:rPr lang="en-US" sz="1600" dirty="0" smtClean="0"/>
              <a:t>process.</a:t>
            </a:r>
          </a:p>
          <a:p>
            <a:r>
              <a:rPr lang="en-US" sz="800" dirty="0"/>
              <a:t>Source: Microsoft, LLC</a:t>
            </a:r>
          </a:p>
        </p:txBody>
      </p:sp>
      <p:pic>
        <p:nvPicPr>
          <p:cNvPr id="3" name="Picture 2" descr="This is a screenshot of a Microsoft Visio drawing. There is a vertical panel on the left side of the screenshot, which consists of 13 icons. Four large icons are placed in the center of the screen to depict a business process. The icons are connected by a line." title="FIGURE 4-25 This Microsoft Visio drawing uses drag-and-drop shapes to represent a business proces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481328"/>
            <a:ext cx="4413867" cy="4926616"/>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81216394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Placeholder 2"/>
          <p:cNvSpPr>
            <a:spLocks noGrp="1"/>
          </p:cNvSpPr>
          <p:nvPr>
            <p:ph sz="half" idx="1"/>
          </p:nvPr>
        </p:nvSpPr>
        <p:spPr>
          <a:xfrm>
            <a:off x="457200" y="1481328"/>
            <a:ext cx="8229600" cy="4525963"/>
          </a:xfrm>
        </p:spPr>
        <p:txBody>
          <a:bodyPr>
            <a:normAutofit/>
          </a:bodyPr>
          <a:lstStyle/>
          <a:p>
            <a:r>
              <a:rPr lang="en-US" b="1" dirty="0" smtClean="0"/>
              <a:t>Personal Data Management Software </a:t>
            </a:r>
          </a:p>
          <a:p>
            <a:pPr lvl="1"/>
            <a:r>
              <a:rPr lang="en-US" dirty="0" smtClean="0"/>
              <a:t>Microsoft Outlook  </a:t>
            </a:r>
          </a:p>
          <a:p>
            <a:pPr lvl="2"/>
            <a:r>
              <a:rPr lang="en-US" dirty="0" smtClean="0"/>
              <a:t>Includes </a:t>
            </a:r>
            <a:r>
              <a:rPr lang="en-US" dirty="0"/>
              <a:t>a personal calendar, a to-do list with priorities and </a:t>
            </a:r>
            <a:r>
              <a:rPr lang="en-US" dirty="0" smtClean="0"/>
              <a:t>the capability </a:t>
            </a:r>
            <a:r>
              <a:rPr lang="en-US" dirty="0"/>
              <a:t>to check off completed items, and powerful contact management </a:t>
            </a:r>
            <a:r>
              <a:rPr lang="en-US" dirty="0" smtClean="0"/>
              <a:t>features</a:t>
            </a:r>
          </a:p>
          <a:p>
            <a:pPr lvl="2"/>
            <a:r>
              <a:rPr lang="en-US" dirty="0" smtClean="0"/>
              <a:t>Can </a:t>
            </a:r>
            <a:r>
              <a:rPr lang="en-US" dirty="0"/>
              <a:t>manage email and appointments, and supports collaboration and </a:t>
            </a:r>
            <a:r>
              <a:rPr lang="en-US" dirty="0" smtClean="0"/>
              <a:t>team 			         projects</a:t>
            </a:r>
            <a:endParaRPr lang="en-US" dirty="0"/>
          </a:p>
          <a:p>
            <a:pPr lvl="1"/>
            <a:r>
              <a:rPr lang="en-US" dirty="0"/>
              <a:t>Novell’s </a:t>
            </a:r>
            <a:r>
              <a:rPr lang="en-US" dirty="0" smtClean="0"/>
              <a:t>GroupWise</a:t>
            </a:r>
          </a:p>
        </p:txBody>
      </p:sp>
      <p:sp>
        <p:nvSpPr>
          <p:cNvPr id="6" name="Slide Number Placeholder 5"/>
          <p:cNvSpPr>
            <a:spLocks noGrp="1"/>
          </p:cNvSpPr>
          <p:nvPr>
            <p:ph type="sldNum" sz="quarter" idx="12"/>
          </p:nvPr>
        </p:nvSpPr>
        <p:spPr/>
        <p:txBody>
          <a:bodyPr/>
          <a:lstStyle/>
          <a:p>
            <a:pPr>
              <a:defRPr/>
            </a:pPr>
            <a:fld id="{9B42CFBA-F963-45CC-AE7A-AFD9B1BFFADB}" type="slidenum">
              <a:rPr lang="en-US"/>
              <a:pPr>
                <a:defRPr/>
              </a:pPr>
              <a:t>52</a:t>
            </a:fld>
            <a:endParaRPr lang="en-US" dirty="0"/>
          </a:p>
        </p:txBody>
      </p:sp>
      <p:sp>
        <p:nvSpPr>
          <p:cNvPr id="2" name="Title 1"/>
          <p:cNvSpPr>
            <a:spLocks noGrp="1"/>
          </p:cNvSpPr>
          <p:nvPr>
            <p:ph type="title"/>
          </p:nvPr>
        </p:nvSpPr>
        <p:spPr/>
        <p:txBody>
          <a:bodyPr rtlCol="0">
            <a:normAutofit fontScale="90000"/>
          </a:bodyPr>
          <a:lstStyle/>
          <a:p>
            <a:pPr>
              <a:defRPr/>
            </a:pPr>
            <a:r>
              <a:rPr lang="en-US" dirty="0" smtClean="0"/>
              <a:t>Information Management Software</a:t>
            </a:r>
          </a:p>
        </p:txBody>
      </p:sp>
      <p:sp>
        <p:nvSpPr>
          <p:cNvPr id="4" name="TextBox 3"/>
          <p:cNvSpPr txBox="1"/>
          <p:nvPr/>
        </p:nvSpPr>
        <p:spPr>
          <a:xfrm>
            <a:off x="207167" y="4848357"/>
            <a:ext cx="4168889" cy="1077218"/>
          </a:xfrm>
          <a:prstGeom prst="rect">
            <a:avLst/>
          </a:prstGeom>
          <a:noFill/>
        </p:spPr>
        <p:txBody>
          <a:bodyPr wrap="square" rtlCol="0">
            <a:spAutoFit/>
          </a:bodyPr>
          <a:lstStyle/>
          <a:p>
            <a:r>
              <a:rPr lang="en-US" sz="1400" dirty="0" smtClean="0"/>
              <a:t>Evernote </a:t>
            </a:r>
            <a:r>
              <a:rPr lang="en-US" sz="1400" dirty="0"/>
              <a:t>offers a free version of its </a:t>
            </a:r>
            <a:r>
              <a:rPr lang="en-US" sz="1400" dirty="0" smtClean="0"/>
              <a:t>popular information </a:t>
            </a:r>
            <a:r>
              <a:rPr lang="en-US" sz="1400" dirty="0"/>
              <a:t>management software for most computing platforms</a:t>
            </a:r>
            <a:r>
              <a:rPr lang="en-US" sz="1400" dirty="0" smtClean="0"/>
              <a:t>, including </a:t>
            </a:r>
            <a:r>
              <a:rPr lang="en-US" sz="1400" dirty="0"/>
              <a:t>smartphones and on the web.</a:t>
            </a:r>
          </a:p>
          <a:p>
            <a:r>
              <a:rPr lang="en-US" sz="800" dirty="0"/>
              <a:t>Source: www.evernote.com</a:t>
            </a:r>
          </a:p>
        </p:txBody>
      </p:sp>
      <p:sp>
        <p:nvSpPr>
          <p:cNvPr id="8"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4401957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Placeholder 2"/>
          <p:cNvSpPr>
            <a:spLocks noGrp="1"/>
          </p:cNvSpPr>
          <p:nvPr>
            <p:ph idx="1"/>
          </p:nvPr>
        </p:nvSpPr>
        <p:spPr/>
        <p:txBody>
          <a:bodyPr>
            <a:normAutofit/>
          </a:bodyPr>
          <a:lstStyle/>
          <a:p>
            <a:r>
              <a:rPr lang="en-US" b="1" dirty="0" smtClean="0"/>
              <a:t>Project Data Management </a:t>
            </a:r>
          </a:p>
          <a:p>
            <a:pPr lvl="1"/>
            <a:r>
              <a:rPr lang="en-US" dirty="0"/>
              <a:t>Microsoft OneNote</a:t>
            </a:r>
          </a:p>
          <a:p>
            <a:pPr lvl="2"/>
            <a:r>
              <a:rPr lang="en-US" dirty="0"/>
              <a:t>Handles </a:t>
            </a:r>
            <a:r>
              <a:rPr lang="en-US" dirty="0" smtClean="0"/>
              <a:t>different </a:t>
            </a:r>
            <a:r>
              <a:rPr lang="en-US" dirty="0"/>
              <a:t>types of input, including text, handwritten notes, images, audio and video recordings, </a:t>
            </a:r>
            <a:r>
              <a:rPr lang="en-US" dirty="0" smtClean="0"/>
              <a:t>and web </a:t>
            </a:r>
            <a:r>
              <a:rPr lang="en-US" dirty="0"/>
              <a:t>links</a:t>
            </a:r>
          </a:p>
          <a:p>
            <a:pPr lvl="1"/>
            <a:r>
              <a:rPr lang="en-US" dirty="0" smtClean="0"/>
              <a:t>Microsoft Word</a:t>
            </a:r>
          </a:p>
          <a:p>
            <a:pPr lvl="2"/>
            <a:r>
              <a:rPr lang="en-US" dirty="0" smtClean="0"/>
              <a:t>Recent versions provide 				   note taking feature</a:t>
            </a:r>
          </a:p>
          <a:p>
            <a:pPr lvl="2"/>
            <a:endParaRPr lang="en-US" dirty="0"/>
          </a:p>
        </p:txBody>
      </p:sp>
      <p:sp>
        <p:nvSpPr>
          <p:cNvPr id="6" name="Slide Number Placeholder 5"/>
          <p:cNvSpPr>
            <a:spLocks noGrp="1"/>
          </p:cNvSpPr>
          <p:nvPr>
            <p:ph type="sldNum" sz="quarter" idx="12"/>
          </p:nvPr>
        </p:nvSpPr>
        <p:spPr/>
        <p:txBody>
          <a:bodyPr/>
          <a:lstStyle/>
          <a:p>
            <a:pPr>
              <a:defRPr/>
            </a:pPr>
            <a:fld id="{9B42CFBA-F963-45CC-AE7A-AFD9B1BFFADB}" type="slidenum">
              <a:rPr lang="en-US"/>
              <a:pPr>
                <a:defRPr/>
              </a:pPr>
              <a:t>53</a:t>
            </a:fld>
            <a:endParaRPr lang="en-US" dirty="0"/>
          </a:p>
        </p:txBody>
      </p:sp>
      <p:sp>
        <p:nvSpPr>
          <p:cNvPr id="2" name="Title 1"/>
          <p:cNvSpPr>
            <a:spLocks noGrp="1"/>
          </p:cNvSpPr>
          <p:nvPr>
            <p:ph type="title"/>
          </p:nvPr>
        </p:nvSpPr>
        <p:spPr/>
        <p:txBody>
          <a:bodyPr rtlCol="0">
            <a:normAutofit fontScale="90000"/>
          </a:bodyPr>
          <a:lstStyle/>
          <a:p>
            <a:pPr>
              <a:defRPr/>
            </a:pPr>
            <a:r>
              <a:rPr lang="en-US" dirty="0" smtClean="0"/>
              <a:t>Information Management Software </a:t>
            </a:r>
            <a:r>
              <a:rPr lang="en-US" sz="1300" dirty="0">
                <a:solidFill>
                  <a:srgbClr val="464646"/>
                </a:solidFill>
              </a:rPr>
              <a:t>(Cont</a:t>
            </a:r>
            <a:r>
              <a:rPr lang="en-US" sz="1300" dirty="0" smtClean="0">
                <a:solidFill>
                  <a:srgbClr val="464646"/>
                </a:solidFill>
              </a:rPr>
              <a:t>.)</a:t>
            </a:r>
            <a:endParaRPr lang="en-US" dirty="0" smtClean="0"/>
          </a:p>
        </p:txBody>
      </p:sp>
      <p:pic>
        <p:nvPicPr>
          <p:cNvPr id="5" name="Picture 4" descr="This is a screenshot of Microsoft Word’s note-taking feature. The screen looks similar to a notebook. The content on the top-left corner reads Joy Brooks, title. The content on the top-right corner reads 12/22/14, 12:00 PM created.&#10;The content below the title reads:&#10;• Interview with Joy Brooks on 12/21/14&#10;• Audio recording started at 1:10 pm&#10;• Notes: I was really impressed with her knowledge of the marketing system&#10;" title="FIGURE 4-26 The analyst is using Microsoft Word to store fact-finding results. During the interview with Joy Brooks, the analyst recorded part of the discussion and stored it as a document annotati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3874" y="3492180"/>
            <a:ext cx="4339158" cy="2715437"/>
          </a:xfrm>
          <a:prstGeom prst="rect">
            <a:avLst/>
          </a:prstGeom>
        </p:spPr>
      </p:pic>
      <p:sp>
        <p:nvSpPr>
          <p:cNvPr id="8" name="TextBox 7"/>
          <p:cNvSpPr txBox="1"/>
          <p:nvPr/>
        </p:nvSpPr>
        <p:spPr>
          <a:xfrm>
            <a:off x="207167" y="4570769"/>
            <a:ext cx="4364833" cy="1077218"/>
          </a:xfrm>
          <a:prstGeom prst="rect">
            <a:avLst/>
          </a:prstGeom>
          <a:noFill/>
        </p:spPr>
        <p:txBody>
          <a:bodyPr wrap="square" rtlCol="0">
            <a:spAutoFit/>
          </a:bodyPr>
          <a:lstStyle/>
          <a:p>
            <a:r>
              <a:rPr lang="en-US" sz="1400" b="1" dirty="0" smtClean="0"/>
              <a:t>FIGURE </a:t>
            </a:r>
            <a:r>
              <a:rPr lang="en-US" sz="1400" b="1" dirty="0"/>
              <a:t>4-26 </a:t>
            </a:r>
            <a:r>
              <a:rPr lang="en-US" sz="1400" dirty="0"/>
              <a:t>The analyst is using Microsoft Word to store </a:t>
            </a:r>
            <a:r>
              <a:rPr lang="en-US" sz="1400" dirty="0" smtClean="0"/>
              <a:t>fact-finding </a:t>
            </a:r>
            <a:r>
              <a:rPr lang="en-US" sz="1400" dirty="0"/>
              <a:t>results. During the interview with Joy Brooks, the </a:t>
            </a:r>
            <a:r>
              <a:rPr lang="en-US" sz="1400" dirty="0" smtClean="0"/>
              <a:t>analyst recorded </a:t>
            </a:r>
            <a:r>
              <a:rPr lang="en-US" sz="1400" dirty="0"/>
              <a:t>part of the discussion and stored it as a </a:t>
            </a:r>
            <a:r>
              <a:rPr lang="en-US" sz="1400" dirty="0" smtClean="0"/>
              <a:t>document annotation</a:t>
            </a:r>
            <a:r>
              <a:rPr lang="en-US" sz="1400" dirty="0"/>
              <a:t>.</a:t>
            </a:r>
          </a:p>
          <a:p>
            <a:r>
              <a:rPr lang="en-US" sz="800" dirty="0"/>
              <a:t>Source: Microsoft Corporation.</a:t>
            </a:r>
          </a:p>
        </p:txBody>
      </p:sp>
      <p:sp>
        <p:nvSpPr>
          <p:cNvPr id="7" name="Footer Placeholder 6"/>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79782899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Placeholder 2"/>
          <p:cNvSpPr>
            <a:spLocks noGrp="1"/>
          </p:cNvSpPr>
          <p:nvPr>
            <p:ph sz="half" idx="1"/>
          </p:nvPr>
        </p:nvSpPr>
        <p:spPr>
          <a:xfrm>
            <a:off x="457200" y="1481328"/>
            <a:ext cx="8305800" cy="4525963"/>
          </a:xfrm>
        </p:spPr>
        <p:txBody>
          <a:bodyPr>
            <a:normAutofit/>
          </a:bodyPr>
          <a:lstStyle/>
          <a:p>
            <a:pPr>
              <a:lnSpc>
                <a:spcPct val="90000"/>
              </a:lnSpc>
            </a:pPr>
            <a:r>
              <a:rPr lang="en-US" sz="2700" dirty="0"/>
              <a:t>At the conclusion of requirements modeling, systems developers should have a clear understanding of business processes and system requirements</a:t>
            </a:r>
          </a:p>
          <a:p>
            <a:pPr>
              <a:lnSpc>
                <a:spcPct val="90000"/>
              </a:lnSpc>
            </a:pPr>
            <a:r>
              <a:rPr lang="en-US" sz="2700" dirty="0" smtClean="0"/>
              <a:t>Next </a:t>
            </a:r>
            <a:r>
              <a:rPr lang="en-US" sz="2700" dirty="0"/>
              <a:t>step </a:t>
            </a:r>
            <a:r>
              <a:rPr lang="en-US" sz="2700" dirty="0" smtClean="0"/>
              <a:t>- To </a:t>
            </a:r>
            <a:r>
              <a:rPr lang="en-US" sz="2700" dirty="0"/>
              <a:t>construct a logical model of the system</a:t>
            </a:r>
          </a:p>
          <a:p>
            <a:pPr>
              <a:lnSpc>
                <a:spcPct val="90000"/>
              </a:lnSpc>
            </a:pPr>
            <a:r>
              <a:rPr lang="en-US" sz="2700" dirty="0"/>
              <a:t>IT professionals have differing views about systems development methodologies, and no universally accepted approach exists</a:t>
            </a:r>
          </a:p>
        </p:txBody>
      </p:sp>
      <p:sp>
        <p:nvSpPr>
          <p:cNvPr id="6" name="Slide Number Placeholder 5"/>
          <p:cNvSpPr>
            <a:spLocks noGrp="1"/>
          </p:cNvSpPr>
          <p:nvPr>
            <p:ph type="sldNum" sz="quarter" idx="12"/>
          </p:nvPr>
        </p:nvSpPr>
        <p:spPr/>
        <p:txBody>
          <a:bodyPr/>
          <a:lstStyle/>
          <a:p>
            <a:pPr>
              <a:defRPr/>
            </a:pPr>
            <a:fld id="{9B42CFBA-F963-45CC-AE7A-AFD9B1BFFADB}" type="slidenum">
              <a:rPr lang="en-US"/>
              <a:pPr>
                <a:defRPr/>
              </a:pPr>
              <a:t>54</a:t>
            </a:fld>
            <a:endParaRPr lang="en-US" dirty="0"/>
          </a:p>
        </p:txBody>
      </p:sp>
      <p:sp>
        <p:nvSpPr>
          <p:cNvPr id="2" name="Title 1"/>
          <p:cNvSpPr>
            <a:spLocks noGrp="1"/>
          </p:cNvSpPr>
          <p:nvPr>
            <p:ph type="title"/>
          </p:nvPr>
        </p:nvSpPr>
        <p:spPr/>
        <p:txBody>
          <a:bodyPr rtlCol="0">
            <a:normAutofit/>
          </a:bodyPr>
          <a:lstStyle/>
          <a:p>
            <a:pPr>
              <a:defRPr/>
            </a:pPr>
            <a:r>
              <a:rPr lang="en-US" dirty="0" smtClean="0"/>
              <a:t>Preview of Logical Modeling</a:t>
            </a:r>
          </a:p>
        </p:txBody>
      </p:sp>
      <p:sp>
        <p:nvSpPr>
          <p:cNvPr id="7"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86964632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534F6CA3-9192-46C9-AAD1-2E4D59A9260C}" type="slidenum">
              <a:rPr lang="en-US"/>
              <a:pPr>
                <a:defRPr/>
              </a:pPr>
              <a:t>55</a:t>
            </a:fld>
            <a:endParaRPr lang="en-US" dirty="0"/>
          </a:p>
        </p:txBody>
      </p:sp>
      <p:sp>
        <p:nvSpPr>
          <p:cNvPr id="56321" name="Title 1"/>
          <p:cNvSpPr>
            <a:spLocks noGrp="1"/>
          </p:cNvSpPr>
          <p:nvPr>
            <p:ph type="title"/>
          </p:nvPr>
        </p:nvSpPr>
        <p:spPr/>
        <p:txBody>
          <a:bodyPr/>
          <a:lstStyle/>
          <a:p>
            <a:pPr eaLnBrk="1" hangingPunct="1"/>
            <a:r>
              <a:rPr lang="en-US" dirty="0" smtClean="0"/>
              <a:t>Chapter Summary</a:t>
            </a:r>
          </a:p>
        </p:txBody>
      </p:sp>
      <p:sp>
        <p:nvSpPr>
          <p:cNvPr id="3" name="Text Placeholder 2"/>
          <p:cNvSpPr>
            <a:spLocks noGrp="1"/>
          </p:cNvSpPr>
          <p:nvPr>
            <p:ph idx="4294967295"/>
          </p:nvPr>
        </p:nvSpPr>
        <p:spPr>
          <a:xfrm>
            <a:off x="457200" y="1481138"/>
            <a:ext cx="8190072" cy="4525962"/>
          </a:xfrm>
        </p:spPr>
        <p:txBody>
          <a:bodyPr rtlCol="0">
            <a:normAutofit/>
          </a:bodyPr>
          <a:lstStyle/>
          <a:p>
            <a:r>
              <a:rPr lang="en-US" dirty="0"/>
              <a:t>The systems analysis phase includes </a:t>
            </a:r>
            <a:r>
              <a:rPr lang="en-US" dirty="0" smtClean="0"/>
              <a:t>requirements </a:t>
            </a:r>
            <a:r>
              <a:rPr lang="en-US" dirty="0"/>
              <a:t>modeling, data and process modeling, and consideration of development strategies</a:t>
            </a:r>
          </a:p>
          <a:p>
            <a:pPr lvl="1"/>
            <a:r>
              <a:rPr lang="en-US" dirty="0" smtClean="0"/>
              <a:t>Objective </a:t>
            </a:r>
            <a:r>
              <a:rPr lang="en-US" dirty="0"/>
              <a:t>is to understand the proposed project, ensure that it will support business requirements, and build a solid foundation for the systems design </a:t>
            </a:r>
            <a:r>
              <a:rPr lang="en-US" dirty="0" smtClean="0"/>
              <a:t>phase</a:t>
            </a:r>
          </a:p>
          <a:p>
            <a:r>
              <a:rPr lang="en-US" dirty="0" smtClean="0"/>
              <a:t>Popular team-based approaches include JAD, RAD, and agile methods</a:t>
            </a:r>
            <a:endParaRPr lang="en-US" dirty="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rtlCol="0">
            <a:normAutofit/>
          </a:bodyPr>
          <a:lstStyle/>
          <a:p>
            <a:pPr>
              <a:buFont typeface="Arial" pitchFamily="34" charset="0"/>
              <a:buChar char="•"/>
              <a:defRPr/>
            </a:pPr>
            <a:r>
              <a:rPr lang="en-US" dirty="0"/>
              <a:t>The fact-finding process includes interviewing, document review, observation, questionnaires, sampling, and research</a:t>
            </a:r>
          </a:p>
          <a:p>
            <a:pPr>
              <a:buFont typeface="Arial" pitchFamily="34" charset="0"/>
              <a:buChar char="•"/>
              <a:defRPr/>
            </a:pPr>
            <a:r>
              <a:rPr lang="en-US" dirty="0"/>
              <a:t>Systems analysts should carefully record and document factual information as it is collected, and various software tools can help an analyst visualize and describe an information system</a:t>
            </a:r>
          </a:p>
        </p:txBody>
      </p:sp>
      <p:sp>
        <p:nvSpPr>
          <p:cNvPr id="6" name="Slide Number Placeholder 5"/>
          <p:cNvSpPr>
            <a:spLocks noGrp="1"/>
          </p:cNvSpPr>
          <p:nvPr>
            <p:ph type="sldNum" sz="quarter" idx="12"/>
          </p:nvPr>
        </p:nvSpPr>
        <p:spPr/>
        <p:txBody>
          <a:bodyPr/>
          <a:lstStyle/>
          <a:p>
            <a:pPr>
              <a:defRPr/>
            </a:pPr>
            <a:fld id="{F0FD7164-DFD5-47FD-8CCF-BCF749ED2AE7}" type="slidenum">
              <a:rPr lang="en-US"/>
              <a:pPr>
                <a:defRPr/>
              </a:pPr>
              <a:t>56</a:t>
            </a:fld>
            <a:endParaRPr lang="en-US" dirty="0"/>
          </a:p>
        </p:txBody>
      </p:sp>
      <p:sp>
        <p:nvSpPr>
          <p:cNvPr id="57345" name="Title 1"/>
          <p:cNvSpPr>
            <a:spLocks noGrp="1"/>
          </p:cNvSpPr>
          <p:nvPr>
            <p:ph type="title"/>
          </p:nvPr>
        </p:nvSpPr>
        <p:spPr/>
        <p:txBody>
          <a:bodyPr/>
          <a:lstStyle/>
          <a:p>
            <a:pPr eaLnBrk="1" hangingPunct="1"/>
            <a:r>
              <a:rPr lang="en-US" dirty="0" smtClean="0"/>
              <a:t>Chapter Summary </a:t>
            </a:r>
            <a:r>
              <a:rPr lang="en-US" sz="1200" dirty="0" smtClean="0"/>
              <a:t>(Cont.)</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6155071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6</a:t>
            </a:fld>
            <a:endParaRPr lang="en-US" dirty="0"/>
          </a:p>
        </p:txBody>
      </p:sp>
      <p:sp>
        <p:nvSpPr>
          <p:cNvPr id="2" name="Title 1"/>
          <p:cNvSpPr>
            <a:spLocks noGrp="1"/>
          </p:cNvSpPr>
          <p:nvPr>
            <p:ph type="title"/>
          </p:nvPr>
        </p:nvSpPr>
        <p:spPr/>
        <p:txBody>
          <a:bodyPr rtlCol="0">
            <a:normAutofit fontScale="90000"/>
          </a:bodyPr>
          <a:lstStyle/>
          <a:p>
            <a:pPr>
              <a:defRPr/>
            </a:pPr>
            <a:r>
              <a:rPr lang="en-US" dirty="0" smtClean="0"/>
              <a:t>Systems Analysis Phase Overview </a:t>
            </a:r>
            <a:r>
              <a:rPr lang="en-US" sz="1300" dirty="0" smtClean="0"/>
              <a:t>(Cont. 1)</a:t>
            </a:r>
          </a:p>
        </p:txBody>
      </p:sp>
      <p:sp>
        <p:nvSpPr>
          <p:cNvPr id="8" name="Rectangle 7"/>
          <p:cNvSpPr/>
          <p:nvPr/>
        </p:nvSpPr>
        <p:spPr>
          <a:xfrm>
            <a:off x="4424662" y="4823291"/>
            <a:ext cx="4262138" cy="1200329"/>
          </a:xfrm>
          <a:prstGeom prst="rect">
            <a:avLst/>
          </a:prstGeom>
        </p:spPr>
        <p:txBody>
          <a:bodyPr wrap="square">
            <a:spAutoFit/>
          </a:bodyPr>
          <a:lstStyle/>
          <a:p>
            <a:r>
              <a:rPr lang="en-US" sz="1200" b="1" dirty="0"/>
              <a:t>FIGURE </a:t>
            </a:r>
            <a:r>
              <a:rPr lang="en-US" sz="1200" b="1" dirty="0" smtClean="0"/>
              <a:t>4-2 </a:t>
            </a:r>
            <a:r>
              <a:rPr lang="en-US" sz="1200" dirty="0"/>
              <a:t>The systems analysis phase consists of requirements modeling</a:t>
            </a:r>
            <a:r>
              <a:rPr lang="en-US" sz="1200" dirty="0" smtClean="0"/>
              <a:t>, data </a:t>
            </a:r>
            <a:r>
              <a:rPr lang="en-US" sz="1200" dirty="0"/>
              <a:t>and process modeling, object modeling, and consideration of </a:t>
            </a:r>
            <a:r>
              <a:rPr lang="en-US" sz="1200" dirty="0" smtClean="0"/>
              <a:t>development strategies</a:t>
            </a:r>
            <a:r>
              <a:rPr lang="en-US" sz="1200" dirty="0"/>
              <a:t>. Notice that the systems analysis tasks are interactive, even </a:t>
            </a:r>
            <a:r>
              <a:rPr lang="en-US" sz="1200" dirty="0" smtClean="0"/>
              <a:t>though the </a:t>
            </a:r>
            <a:r>
              <a:rPr lang="en-US" sz="1200" dirty="0"/>
              <a:t>waterfall model generally depicts sequential development</a:t>
            </a:r>
          </a:p>
        </p:txBody>
      </p:sp>
      <p:sp>
        <p:nvSpPr>
          <p:cNvPr id="11" name="Text Placeholder 2"/>
          <p:cNvSpPr>
            <a:spLocks noGrp="1"/>
          </p:cNvSpPr>
          <p:nvPr>
            <p:ph idx="1"/>
          </p:nvPr>
        </p:nvSpPr>
        <p:spPr>
          <a:xfrm>
            <a:off x="3810001" y="1417637"/>
            <a:ext cx="5105400" cy="4589653"/>
          </a:xfrm>
        </p:spPr>
        <p:txBody>
          <a:bodyPr rtlCol="0">
            <a:noAutofit/>
          </a:bodyPr>
          <a:lstStyle/>
          <a:p>
            <a:pPr lvl="1"/>
            <a:r>
              <a:rPr lang="en-US" dirty="0" smtClean="0"/>
              <a:t>Object modeling</a:t>
            </a:r>
          </a:p>
          <a:p>
            <a:pPr lvl="2"/>
            <a:r>
              <a:rPr lang="en-US" dirty="0" smtClean="0"/>
              <a:t>Involves creation of objects to represent people, things, transactions, and events</a:t>
            </a:r>
          </a:p>
          <a:p>
            <a:pPr lvl="1"/>
            <a:r>
              <a:rPr lang="en-US" dirty="0" smtClean="0"/>
              <a:t>Development strategies</a:t>
            </a:r>
          </a:p>
          <a:p>
            <a:pPr lvl="2"/>
            <a:r>
              <a:rPr lang="en-US" dirty="0" smtClean="0"/>
              <a:t>Include software trends, development alternatives, and outsourcing</a:t>
            </a:r>
          </a:p>
          <a:p>
            <a:pPr lvl="1"/>
            <a:endParaRPr lang="en-US" b="1" dirty="0" smtClean="0"/>
          </a:p>
        </p:txBody>
      </p:sp>
      <p:pic>
        <p:nvPicPr>
          <p:cNvPr id="1026" name="Picture 2" descr="This figure is an illustration of the system analysis phase tasks. The figure contains four circles. Three circles are placed in the shape of a triangle. The circle on the top is labeled requirements modeling, the circle on the left is labeled data and process modeling, and the circle on the right is labeled object modeling. In the spaces between the circles, two curved arrows are placed to form circles. A large arrow that originates from a point near the arrows between the circles, labeled requirements modeling and object modeling, moves downwards to point at a circle labeled development strategies. This circle is placed below the other three circles. " title="FIGURE 4-2 The systems analysis phase consists of requirements modeling, data and process modeling, object modeling, and consideration of development strategies. Notice that the systems analysis tasks are interactive, even though the waterfall model generally depicts sequential developmen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973" y="1387631"/>
            <a:ext cx="4130745" cy="4341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6347444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p:cNvSpPr>
            <a:spLocks noGrp="1"/>
          </p:cNvSpPr>
          <p:nvPr>
            <p:ph idx="1"/>
          </p:nvPr>
        </p:nvSpPr>
        <p:spPr/>
        <p:txBody>
          <a:bodyPr rtlCol="0">
            <a:noAutofit/>
          </a:bodyPr>
          <a:lstStyle/>
          <a:p>
            <a:r>
              <a:rPr lang="en-US" b="1" dirty="0" smtClean="0"/>
              <a:t>Systems Analysis Skills</a:t>
            </a:r>
          </a:p>
          <a:p>
            <a:pPr lvl="1"/>
            <a:r>
              <a:rPr lang="en-US" dirty="0" smtClean="0"/>
              <a:t>Strong analytical and interpersonal skills</a:t>
            </a:r>
          </a:p>
          <a:p>
            <a:r>
              <a:rPr lang="en-US" b="1" dirty="0" smtClean="0"/>
              <a:t>Team-Based Techniques: JAD, RAD, and Agile Methods</a:t>
            </a:r>
          </a:p>
          <a:p>
            <a:pPr lvl="1"/>
            <a:r>
              <a:rPr lang="en-US" dirty="0" smtClean="0"/>
              <a:t>Goal - To deliver the best possible system at the lowest possible cost in the shortest possible time</a:t>
            </a:r>
          </a:p>
          <a:p>
            <a:pPr lvl="2"/>
            <a:r>
              <a:rPr lang="en-US" dirty="0" smtClean="0"/>
              <a:t>Joint application development (JAD) brings users into the design process</a:t>
            </a:r>
          </a:p>
          <a:p>
            <a:pPr lvl="2"/>
            <a:r>
              <a:rPr lang="en-US" dirty="0" smtClean="0"/>
              <a:t>Rapid application development (RAD) is a condensed version of the system development life cycle</a:t>
            </a:r>
          </a:p>
          <a:p>
            <a:pPr lvl="2"/>
            <a:r>
              <a:rPr lang="en-US" dirty="0" smtClean="0"/>
              <a:t>Agile methods stress intense interaction between developers and users</a:t>
            </a:r>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7</a:t>
            </a:fld>
            <a:endParaRPr lang="en-US" dirty="0"/>
          </a:p>
        </p:txBody>
      </p:sp>
      <p:sp>
        <p:nvSpPr>
          <p:cNvPr id="2" name="Title 1"/>
          <p:cNvSpPr>
            <a:spLocks noGrp="1"/>
          </p:cNvSpPr>
          <p:nvPr>
            <p:ph type="title"/>
          </p:nvPr>
        </p:nvSpPr>
        <p:spPr/>
        <p:txBody>
          <a:bodyPr rtlCol="0">
            <a:normAutofit fontScale="90000"/>
          </a:bodyPr>
          <a:lstStyle/>
          <a:p>
            <a:pPr>
              <a:defRPr/>
            </a:pPr>
            <a:r>
              <a:rPr lang="en-US" dirty="0" smtClean="0"/>
              <a:t>Systems Analysis Phase Overview  </a:t>
            </a:r>
            <a:r>
              <a:rPr lang="en-US" sz="1300" dirty="0" smtClean="0"/>
              <a:t>(Cont. 2)</a:t>
            </a:r>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1852585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8</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Joint Application Development</a:t>
            </a:r>
          </a:p>
        </p:txBody>
      </p:sp>
      <p:sp>
        <p:nvSpPr>
          <p:cNvPr id="19458" name="Text Placeholder 2"/>
          <p:cNvSpPr>
            <a:spLocks noGrp="1"/>
          </p:cNvSpPr>
          <p:nvPr>
            <p:ph idx="4294967295"/>
          </p:nvPr>
        </p:nvSpPr>
        <p:spPr>
          <a:xfrm>
            <a:off x="457200" y="1481138"/>
            <a:ext cx="8229600" cy="4767262"/>
          </a:xfrm>
        </p:spPr>
        <p:txBody>
          <a:bodyPr>
            <a:normAutofit/>
          </a:bodyPr>
          <a:lstStyle/>
          <a:p>
            <a:pPr eaLnBrk="1" hangingPunct="1"/>
            <a:r>
              <a:rPr lang="en-US" dirty="0" smtClean="0"/>
              <a:t>Brings users into the development process as active participants</a:t>
            </a:r>
          </a:p>
          <a:p>
            <a:pPr eaLnBrk="1" hangingPunct="1"/>
            <a:r>
              <a:rPr lang="en-US" b="1" dirty="0" smtClean="0"/>
              <a:t>User Involvement </a:t>
            </a:r>
            <a:r>
              <a:rPr lang="en-US" dirty="0" smtClean="0"/>
              <a:t>(formal or informal)</a:t>
            </a:r>
          </a:p>
          <a:p>
            <a:pPr lvl="1"/>
            <a:r>
              <a:rPr lang="en-US" dirty="0" smtClean="0"/>
              <a:t>Helps create a successful system</a:t>
            </a:r>
          </a:p>
          <a:p>
            <a:r>
              <a:rPr lang="en-US" sz="2800" b="1" dirty="0" smtClean="0"/>
              <a:t>JAD Participants and Roles</a:t>
            </a:r>
          </a:p>
          <a:p>
            <a:pPr lvl="1"/>
            <a:r>
              <a:rPr lang="en-US" dirty="0" smtClean="0"/>
              <a:t>Project leader and one or more members</a:t>
            </a:r>
          </a:p>
          <a:p>
            <a:pPr lvl="1"/>
            <a:r>
              <a:rPr lang="en-US" dirty="0" smtClean="0"/>
              <a:t>Participants should be insulated from distractions of day-to-day operations</a:t>
            </a:r>
          </a:p>
          <a:p>
            <a:pPr marL="393192" lvl="1" indent="0">
              <a:buNone/>
            </a:pPr>
            <a:endParaRPr lang="en-US" dirty="0" smtClean="0"/>
          </a:p>
          <a:p>
            <a:pPr lvl="1"/>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001974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9</a:t>
            </a:fld>
            <a:endParaRPr lang="en-US" dirty="0"/>
          </a:p>
        </p:txBody>
      </p:sp>
      <p:sp>
        <p:nvSpPr>
          <p:cNvPr id="2" name="Title 1"/>
          <p:cNvSpPr>
            <a:spLocks noGrp="1"/>
          </p:cNvSpPr>
          <p:nvPr>
            <p:ph type="title"/>
          </p:nvPr>
        </p:nvSpPr>
        <p:spPr/>
        <p:txBody>
          <a:bodyPr rtlCol="0">
            <a:normAutofit/>
          </a:bodyPr>
          <a:lstStyle/>
          <a:p>
            <a:pPr>
              <a:defRPr/>
            </a:pPr>
            <a:r>
              <a:rPr lang="en-US" dirty="0"/>
              <a:t>Joint Application </a:t>
            </a:r>
            <a:r>
              <a:rPr lang="en-US" dirty="0" smtClean="0"/>
              <a:t>Development </a:t>
            </a:r>
            <a:r>
              <a:rPr lang="en-US" sz="1300" dirty="0" smtClean="0"/>
              <a:t>(Cont. 1)</a:t>
            </a:r>
          </a:p>
        </p:txBody>
      </p:sp>
      <p:sp>
        <p:nvSpPr>
          <p:cNvPr id="8" name="Rectangle 7"/>
          <p:cNvSpPr/>
          <p:nvPr/>
        </p:nvSpPr>
        <p:spPr>
          <a:xfrm>
            <a:off x="527957" y="5497290"/>
            <a:ext cx="5939118" cy="307777"/>
          </a:xfrm>
          <a:prstGeom prst="rect">
            <a:avLst/>
          </a:prstGeom>
        </p:spPr>
        <p:txBody>
          <a:bodyPr wrap="square">
            <a:spAutoFit/>
          </a:bodyPr>
          <a:lstStyle/>
          <a:p>
            <a:r>
              <a:rPr lang="en-US" sz="1400" b="1" dirty="0"/>
              <a:t>FIGURE </a:t>
            </a:r>
            <a:r>
              <a:rPr lang="en-US" sz="1400" b="1" dirty="0" smtClean="0"/>
              <a:t>4-3 </a:t>
            </a:r>
            <a:r>
              <a:rPr lang="en-US" sz="1400" dirty="0" smtClean="0"/>
              <a:t>Typical JAD participants and roles</a:t>
            </a:r>
            <a:endParaRPr lang="en-US" sz="1400" dirty="0"/>
          </a:p>
        </p:txBody>
      </p:sp>
      <p:pic>
        <p:nvPicPr>
          <p:cNvPr id="3" name="Picture 2" descr="This is a table that summarizes the roles of JAD participants. The table contains two columns and seven rows. Column 1 is titled JAD participants and column 2 is titled role.&#10;In row 2, column 1 reads JAD project leader and column 2 reads develops an agenda, acts as a facilitator, and leads the JAD session.&#10;In row 3, column 1 reads top management and column 2 reads provides enterprise-level authorization and support for the project.&#10;In row 4, column 1 reads managers and column 2 reads provide department-level support for the project and understanding of how the project must support business functions and requirements.&#10;In row 5, column 1 reads users and column 2 reads provide operational-level input on current operations, desired changes, input and output requirements, user interface issues, and how the project will support day-to-day tasks.&#10;In row 6, column 1 reads systems analysts and other IT staff members and column 2 reads provide technical assistance and resources for JAD team members on issues such as security, backup, hardware, software, and network capability.&#10;In row 7, column 1 reads recorder and column 2 reads documents results of JAD sessions and works with systems analysts to build system models and develop CASE tool documentation.&#10;" title="FIGURE 4-3 Typical JAD participants and rol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7538" y="1531913"/>
            <a:ext cx="8308923" cy="39653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44268434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1997</TotalTime>
  <Words>4877</Words>
  <Application>Microsoft Office PowerPoint</Application>
  <PresentationFormat>On-screen Show (4:3)</PresentationFormat>
  <Paragraphs>520</Paragraphs>
  <Slides>56</Slides>
  <Notes>55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56</vt:i4>
      </vt:variant>
    </vt:vector>
  </HeadingPairs>
  <TitlesOfParts>
    <vt:vector size="64" baseType="lpstr">
      <vt:lpstr>Arial</vt:lpstr>
      <vt:lpstr>Calibri</vt:lpstr>
      <vt:lpstr>Lucida Sans Unicode</vt:lpstr>
      <vt:lpstr>Times New Roman</vt:lpstr>
      <vt:lpstr>Verdana</vt:lpstr>
      <vt:lpstr>Wingdings 2</vt:lpstr>
      <vt:lpstr>Wingdings 3</vt:lpstr>
      <vt:lpstr>Concourse</vt:lpstr>
      <vt:lpstr>Systems Analysis and Design  11th Edition</vt:lpstr>
      <vt:lpstr>Chapter Objectives </vt:lpstr>
      <vt:lpstr>Chapter Objectives (Cont. 1)</vt:lpstr>
      <vt:lpstr>Chapter Objectives (Cont. 2)</vt:lpstr>
      <vt:lpstr>Systems Analysis Phase Overview</vt:lpstr>
      <vt:lpstr>Systems Analysis Phase Overview (Cont. 1)</vt:lpstr>
      <vt:lpstr>Systems Analysis Phase Overview  (Cont. 2)</vt:lpstr>
      <vt:lpstr>Joint Application Development</vt:lpstr>
      <vt:lpstr>Joint Application Development (Cont. 1)</vt:lpstr>
      <vt:lpstr>Joint Application Development (Cont. 2)</vt:lpstr>
      <vt:lpstr>Joint Application Development (Cont. 3)</vt:lpstr>
      <vt:lpstr>Rapid Application Development</vt:lpstr>
      <vt:lpstr>Rapid Application Development (Cont. 1)</vt:lpstr>
      <vt:lpstr>Rapid Application Development (Cont. 2)</vt:lpstr>
      <vt:lpstr>Agile Methods</vt:lpstr>
      <vt:lpstr>Agile Methods (Cont. 1)</vt:lpstr>
      <vt:lpstr>Agile Methods (Cont. 2)</vt:lpstr>
      <vt:lpstr>Modeling Tools and Techniques</vt:lpstr>
      <vt:lpstr>Modeling Tools and Techniques  (Cont. 1)</vt:lpstr>
      <vt:lpstr>Modeling Tools and Techniques  (Cont. 2)</vt:lpstr>
      <vt:lpstr>Modeling Tools and Techniques  (Cont. 3)</vt:lpstr>
      <vt:lpstr>Modeling Tools and Techniques  (Cont. 4)</vt:lpstr>
      <vt:lpstr>Modeling Tools and Techniques  (Cont. 5)</vt:lpstr>
      <vt:lpstr>System Requirements Checklist</vt:lpstr>
      <vt:lpstr>System Requirements Checklist (Cont. 1)</vt:lpstr>
      <vt:lpstr>System Requirements Checklist (Cont. 2)</vt:lpstr>
      <vt:lpstr>System Requirements Checklist (Cont. 3)</vt:lpstr>
      <vt:lpstr>Future Growth, Costs, and Benefits</vt:lpstr>
      <vt:lpstr>Future Growth, Costs, and Benefits (Cont.)</vt:lpstr>
      <vt:lpstr>Fact Finding</vt:lpstr>
      <vt:lpstr>Fact Finding (Cont. 1)</vt:lpstr>
      <vt:lpstr>Fact Finding (Cont. 2)</vt:lpstr>
      <vt:lpstr>Interviews</vt:lpstr>
      <vt:lpstr>Interviews (Cont. 1)</vt:lpstr>
      <vt:lpstr>Interviews (Cont. 2)</vt:lpstr>
      <vt:lpstr>Interviews (Cont. 3)</vt:lpstr>
      <vt:lpstr>Interviews (Cont. 4)</vt:lpstr>
      <vt:lpstr>Interviews (Cont. 5)</vt:lpstr>
      <vt:lpstr>Interviews (Cont. 6)</vt:lpstr>
      <vt:lpstr>Interviews (Cont. 7)</vt:lpstr>
      <vt:lpstr>Interviews (Cont. 8)</vt:lpstr>
      <vt:lpstr>Other Fact-Finding Techniques</vt:lpstr>
      <vt:lpstr>Other Fact-Finding Techniques (Cont. 1)</vt:lpstr>
      <vt:lpstr>Other Fact-Finding Techniques (Cont. 2)</vt:lpstr>
      <vt:lpstr>Other Fact-Finding Techniques (Cont. 3)</vt:lpstr>
      <vt:lpstr>Other Fact-Finding Techniques (Cont. 4)</vt:lpstr>
      <vt:lpstr>Other Fact-Finding Techniques (Cont. 5)</vt:lpstr>
      <vt:lpstr>Other Fact-Finding Techniques (Cont. 6)</vt:lpstr>
      <vt:lpstr>Documentation</vt:lpstr>
      <vt:lpstr>Documentation (Cont. 1)</vt:lpstr>
      <vt:lpstr>Documentation (Cont. 3)</vt:lpstr>
      <vt:lpstr>Information Management Software</vt:lpstr>
      <vt:lpstr>Information Management Software (Cont.)</vt:lpstr>
      <vt:lpstr>Preview of Logical Modeling</vt:lpstr>
      <vt:lpstr>Chapter Summary</vt:lpstr>
      <vt:lpstr>Chapter Summary (Cont.)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renger</dc:creator>
  <cp:lastModifiedBy>Andrew Norris</cp:lastModifiedBy>
  <cp:revision>187</cp:revision>
  <dcterms:created xsi:type="dcterms:W3CDTF">2009-02-03T18:32:10Z</dcterms:created>
  <dcterms:modified xsi:type="dcterms:W3CDTF">2018-10-01T15:33:27Z</dcterms:modified>
</cp:coreProperties>
</file>

<file path=docProps/thumbnail.jpeg>
</file>